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57" r:id="rId5"/>
    <p:sldId id="258" r:id="rId6"/>
    <p:sldId id="260" r:id="rId7"/>
    <p:sldId id="262" r:id="rId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86E9A-703C-4590-814F-2D85D3E42DD8}" type="datetimeFigureOut">
              <a:rPr lang="hu-HU" smtClean="0"/>
              <a:pPr/>
              <a:t>2014.02.10.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EEAD-BB4F-49A6-96F4-45B2A2C79C2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86E9A-703C-4590-814F-2D85D3E42DD8}" type="datetimeFigureOut">
              <a:rPr lang="hu-HU" smtClean="0"/>
              <a:pPr/>
              <a:t>2014.02.10.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EEAD-BB4F-49A6-96F4-45B2A2C79C2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86E9A-703C-4590-814F-2D85D3E42DD8}" type="datetimeFigureOut">
              <a:rPr lang="hu-HU" smtClean="0"/>
              <a:pPr/>
              <a:t>2014.02.10.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EEAD-BB4F-49A6-96F4-45B2A2C79C2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86E9A-703C-4590-814F-2D85D3E42DD8}" type="datetimeFigureOut">
              <a:rPr lang="hu-HU" smtClean="0"/>
              <a:pPr/>
              <a:t>2014.02.10.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EEAD-BB4F-49A6-96F4-45B2A2C79C2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86E9A-703C-4590-814F-2D85D3E42DD8}" type="datetimeFigureOut">
              <a:rPr lang="hu-HU" smtClean="0"/>
              <a:pPr/>
              <a:t>2014.02.10.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EEAD-BB4F-49A6-96F4-45B2A2C79C2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86E9A-703C-4590-814F-2D85D3E42DD8}" type="datetimeFigureOut">
              <a:rPr lang="hu-HU" smtClean="0"/>
              <a:pPr/>
              <a:t>2014.02.10.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EEAD-BB4F-49A6-96F4-45B2A2C79C2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86E9A-703C-4590-814F-2D85D3E42DD8}" type="datetimeFigureOut">
              <a:rPr lang="hu-HU" smtClean="0"/>
              <a:pPr/>
              <a:t>2014.02.10.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EEAD-BB4F-49A6-96F4-45B2A2C79C2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86E9A-703C-4590-814F-2D85D3E42DD8}" type="datetimeFigureOut">
              <a:rPr lang="hu-HU" smtClean="0"/>
              <a:pPr/>
              <a:t>2014.02.10.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EEAD-BB4F-49A6-96F4-45B2A2C79C2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86E9A-703C-4590-814F-2D85D3E42DD8}" type="datetimeFigureOut">
              <a:rPr lang="hu-HU" smtClean="0"/>
              <a:pPr/>
              <a:t>2014.02.10.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EEAD-BB4F-49A6-96F4-45B2A2C79C2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86E9A-703C-4590-814F-2D85D3E42DD8}" type="datetimeFigureOut">
              <a:rPr lang="hu-HU" smtClean="0"/>
              <a:pPr/>
              <a:t>2014.02.10.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EEAD-BB4F-49A6-96F4-45B2A2C79C2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86E9A-703C-4590-814F-2D85D3E42DD8}" type="datetimeFigureOut">
              <a:rPr lang="hu-HU" smtClean="0"/>
              <a:pPr/>
              <a:t>2014.02.10.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EEAD-BB4F-49A6-96F4-45B2A2C79C2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86E9A-703C-4590-814F-2D85D3E42DD8}" type="datetimeFigureOut">
              <a:rPr lang="hu-HU" smtClean="0"/>
              <a:pPr/>
              <a:t>2014.02.10.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8EEAD-BB4F-49A6-96F4-45B2A2C79C2B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omoludens.hu/" TargetMode="External"/><Relationship Id="rId2" Type="http://schemas.openxmlformats.org/officeDocument/2006/relationships/hyperlink" Target="http://www.kozossegi.ofi.h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katasztrofavedelem.hu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1008111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Tájékoztató gimnazista gyerekek szüleinek az 50 órás közösségi szolgálatról  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Károlyi István Gimnázium</a:t>
            </a:r>
          </a:p>
          <a:p>
            <a:r>
              <a:rPr lang="hu-HU" dirty="0" smtClean="0"/>
              <a:t>2014. január</a:t>
            </a:r>
          </a:p>
          <a:p>
            <a:r>
              <a:rPr lang="hu-HU" dirty="0" smtClean="0"/>
              <a:t>Hirmann László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Törvényi rendelkezés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b="1" dirty="0" smtClean="0"/>
              <a:t>2011. évi CXC. Törvény</a:t>
            </a:r>
            <a:r>
              <a:rPr lang="hu-HU" dirty="0" smtClean="0"/>
              <a:t> </a:t>
            </a:r>
            <a:r>
              <a:rPr lang="hu-HU" b="1" dirty="0" smtClean="0"/>
              <a:t>a nemzeti köznevelésről</a:t>
            </a:r>
            <a:endParaRPr lang="hu-HU" dirty="0" smtClean="0"/>
          </a:p>
          <a:p>
            <a:r>
              <a:rPr lang="hu-HU" dirty="0" smtClean="0"/>
              <a:t>6. § (4) Az érettségi bizonyítvány kiadásának feltétele ötven óra közösségi szolgálat elvégzésének igazolása. </a:t>
            </a:r>
          </a:p>
          <a:p>
            <a:r>
              <a:rPr lang="hu-HU" dirty="0" smtClean="0"/>
              <a:t>97.§ (2) Az érettségi bizonyítvány kiadásához a közösségi szolgálat végzésének igazolását először a 2016. január 1-je után megkezdett érettségi vizsga esetében kell megkövetelni.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kötelezettség előnyei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Szolidaritás, közösségi érzés erősödése „Érzékenyítés”</a:t>
            </a:r>
          </a:p>
          <a:p>
            <a:r>
              <a:rPr lang="hu-HU" dirty="0" smtClean="0"/>
              <a:t>Önbizalom erősödése </a:t>
            </a:r>
          </a:p>
          <a:p>
            <a:r>
              <a:rPr lang="hu-HU" dirty="0" smtClean="0"/>
              <a:t>Mobilitás – </a:t>
            </a:r>
            <a:r>
              <a:rPr lang="hu-HU" dirty="0" err="1" smtClean="0"/>
              <a:t>munkaerőpiaci</a:t>
            </a:r>
            <a:r>
              <a:rPr lang="hu-HU" dirty="0" smtClean="0"/>
              <a:t> tapasztalatok szerzése</a:t>
            </a:r>
          </a:p>
          <a:p>
            <a:r>
              <a:rPr lang="hu-HU" dirty="0" smtClean="0"/>
              <a:t>Előny a munkáltatóknál – „munkahelyi tapasztalattal rendelkező pályakezdő” </a:t>
            </a:r>
          </a:p>
          <a:p>
            <a:r>
              <a:rPr lang="hu-HU" dirty="0" smtClean="0"/>
              <a:t>Kerülendő a tessék-lássék munkavégzés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jogszabályi háttér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r>
              <a:rPr lang="hu-HU" sz="1200" b="1" dirty="0" smtClean="0"/>
              <a:t>20/2012. (VIII. 31.) EMMI rendelet</a:t>
            </a:r>
            <a:r>
              <a:rPr lang="hu-HU" sz="1200" dirty="0"/>
              <a:t> </a:t>
            </a:r>
            <a:r>
              <a:rPr lang="hu-HU" sz="1200" b="1" dirty="0" smtClean="0"/>
              <a:t>a nevelési-oktatási intézmények működéséről és a köznevelési intézmények névhasználatáról</a:t>
            </a:r>
            <a:endParaRPr lang="hu-HU" sz="1200" dirty="0" smtClean="0"/>
          </a:p>
          <a:p>
            <a:r>
              <a:rPr lang="hu-HU" sz="1200" b="1" dirty="0" smtClean="0"/>
              <a:t>45. A közösségi szolgálattal kapcsolatos rendelkezések</a:t>
            </a:r>
            <a:endParaRPr lang="hu-HU" sz="1200" dirty="0" smtClean="0"/>
          </a:p>
          <a:p>
            <a:r>
              <a:rPr lang="hu-HU" sz="1400" b="1" dirty="0" smtClean="0"/>
              <a:t>133. §</a:t>
            </a:r>
            <a:r>
              <a:rPr lang="hu-HU" sz="1400" dirty="0" smtClean="0"/>
              <a:t> (1) Középiskolában meg kell szervezni a tanuló közösségi szolgálatának teljesítésével, dokumentálásával összefüggő feladatok ellátását. </a:t>
            </a:r>
            <a:r>
              <a:rPr lang="hu-HU" sz="1400" dirty="0" smtClean="0">
                <a:solidFill>
                  <a:srgbClr val="FF0000"/>
                </a:solidFill>
              </a:rPr>
              <a:t>A tanuló osztályfőnöke vagy az ezzel a feladattal megbízott pedagógus a tanuló előmenetelét rögzítő dokumentumokban az iratkezelési szabályok megtartásával nyilvántartja és folyamatosan vezeti a közösségi szolgálattal összefüggő egyéni vagy csoportos tevékenységet, </a:t>
            </a:r>
            <a:r>
              <a:rPr lang="hu-HU" sz="1400" dirty="0" smtClean="0"/>
              <a:t>amely alapján az </a:t>
            </a:r>
            <a:r>
              <a:rPr lang="hu-HU" sz="1400" dirty="0" err="1" smtClean="0"/>
              <a:t>Nkt.-ban</a:t>
            </a:r>
            <a:r>
              <a:rPr lang="hu-HU" sz="1400" dirty="0" smtClean="0"/>
              <a:t> az érettségi bizonyítvány kiadásának feltételeként meghatározott ötven óra közösségi szolgálat elvégzése igazolható legkésőbb a tanuló érettségi bizonyítványa kiadásának időpontjára.</a:t>
            </a:r>
          </a:p>
          <a:p>
            <a:r>
              <a:rPr lang="hu-HU" sz="1400" dirty="0" smtClean="0"/>
              <a:t>(</a:t>
            </a:r>
            <a:r>
              <a:rPr lang="hu-HU" sz="1400" dirty="0" smtClean="0">
                <a:solidFill>
                  <a:srgbClr val="FF0000"/>
                </a:solidFill>
              </a:rPr>
              <a:t>2) A közösségi szolgálat keretei között</a:t>
            </a:r>
          </a:p>
          <a:p>
            <a:r>
              <a:rPr lang="hu-HU" sz="1400" i="1" dirty="0" smtClean="0">
                <a:solidFill>
                  <a:srgbClr val="FF0000"/>
                </a:solidFill>
              </a:rPr>
              <a:t>a)</a:t>
            </a:r>
            <a:r>
              <a:rPr lang="hu-HU" sz="1400" dirty="0" smtClean="0">
                <a:solidFill>
                  <a:srgbClr val="FF0000"/>
                </a:solidFill>
              </a:rPr>
              <a:t> az egészségügyi,</a:t>
            </a:r>
          </a:p>
          <a:p>
            <a:r>
              <a:rPr lang="hu-HU" sz="1400" i="1" dirty="0" smtClean="0">
                <a:solidFill>
                  <a:srgbClr val="FF0000"/>
                </a:solidFill>
              </a:rPr>
              <a:t>b)</a:t>
            </a:r>
            <a:r>
              <a:rPr lang="hu-HU" sz="1400" dirty="0" smtClean="0">
                <a:solidFill>
                  <a:srgbClr val="FF0000"/>
                </a:solidFill>
              </a:rPr>
              <a:t> a szociális és jótékonysági,</a:t>
            </a:r>
          </a:p>
          <a:p>
            <a:r>
              <a:rPr lang="hu-HU" sz="1400" i="1" dirty="0" smtClean="0">
                <a:solidFill>
                  <a:srgbClr val="FF0000"/>
                </a:solidFill>
              </a:rPr>
              <a:t>c)</a:t>
            </a:r>
            <a:r>
              <a:rPr lang="hu-HU" sz="1400" dirty="0" smtClean="0">
                <a:solidFill>
                  <a:srgbClr val="FF0000"/>
                </a:solidFill>
              </a:rPr>
              <a:t> az oktatási,</a:t>
            </a:r>
          </a:p>
          <a:p>
            <a:r>
              <a:rPr lang="hu-HU" sz="1400" i="1" dirty="0" smtClean="0">
                <a:solidFill>
                  <a:srgbClr val="FF0000"/>
                </a:solidFill>
              </a:rPr>
              <a:t>d)</a:t>
            </a:r>
            <a:r>
              <a:rPr lang="hu-HU" sz="1400" dirty="0" smtClean="0">
                <a:solidFill>
                  <a:srgbClr val="FF0000"/>
                </a:solidFill>
              </a:rPr>
              <a:t> a kulturális és közösségi,</a:t>
            </a:r>
          </a:p>
          <a:p>
            <a:r>
              <a:rPr lang="hu-HU" sz="1400" i="1" dirty="0" smtClean="0">
                <a:solidFill>
                  <a:srgbClr val="FF0000"/>
                </a:solidFill>
              </a:rPr>
              <a:t>e)</a:t>
            </a:r>
            <a:r>
              <a:rPr lang="hu-HU" sz="1400" dirty="0" smtClean="0">
                <a:solidFill>
                  <a:srgbClr val="FF0000"/>
                </a:solidFill>
              </a:rPr>
              <a:t> a környezet- és természetvédelemi,</a:t>
            </a:r>
          </a:p>
          <a:p>
            <a:r>
              <a:rPr lang="hu-HU" sz="1400" i="1" dirty="0" smtClean="0">
                <a:solidFill>
                  <a:srgbClr val="FF0000"/>
                </a:solidFill>
              </a:rPr>
              <a:t>f)</a:t>
            </a:r>
            <a:r>
              <a:rPr lang="hu-HU" sz="1400" dirty="0" smtClean="0">
                <a:solidFill>
                  <a:srgbClr val="FF0000"/>
                </a:solidFill>
              </a:rPr>
              <a:t> a katasztrófavédelmi,</a:t>
            </a:r>
          </a:p>
          <a:p>
            <a:r>
              <a:rPr lang="hu-HU" sz="1400" i="1" dirty="0" smtClean="0"/>
              <a:t>g)</a:t>
            </a:r>
            <a:r>
              <a:rPr lang="hu-HU" sz="1400" dirty="0" smtClean="0"/>
              <a:t> az óvodás korú, sajátos nevelési igényű gyermekekkel, tanulókkal, az idős emberekkel közös sport- és szabadidős</a:t>
            </a:r>
          </a:p>
          <a:p>
            <a:r>
              <a:rPr lang="hu-HU" sz="1400" dirty="0" smtClean="0"/>
              <a:t>területén folytatható tevékenység.</a:t>
            </a:r>
          </a:p>
          <a:p>
            <a:r>
              <a:rPr lang="hu-HU" sz="1400" dirty="0" smtClean="0"/>
              <a:t>(3) A tanulót fogadó intézménynek a (2) bekezdés </a:t>
            </a:r>
            <a:r>
              <a:rPr lang="hu-HU" sz="1400" i="1" dirty="0" smtClean="0"/>
              <a:t>a)</a:t>
            </a:r>
            <a:r>
              <a:rPr lang="hu-HU" sz="1400" dirty="0" smtClean="0"/>
              <a:t> pontjában meghatározott tevékenységi területen minden esetben, a (2) bekezdés </a:t>
            </a:r>
            <a:r>
              <a:rPr lang="hu-HU" sz="1400" i="1" dirty="0" smtClean="0"/>
              <a:t>b)</a:t>
            </a:r>
            <a:r>
              <a:rPr lang="hu-HU" sz="1400" dirty="0" smtClean="0"/>
              <a:t> pontjában meghatározott esetekben szükség szerint mentort kell biztosítania.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jogszabályi háttér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hu-HU" sz="5600" dirty="0" smtClean="0"/>
              <a:t>(4) A középiskola a 9–11. évfolyamos tanulói számára lehetőség szerint három tanévre, arányosan elosztva szervezi meg vagy biztosít időkeretet a legalább ötven órás közösségi szolgálat teljesítésére, amelytől azonban indokolt esetben a szülő kérésére el lehet térni.</a:t>
            </a:r>
          </a:p>
          <a:p>
            <a:r>
              <a:rPr lang="hu-HU" sz="5600" dirty="0" smtClean="0">
                <a:solidFill>
                  <a:srgbClr val="FF0000"/>
                </a:solidFill>
              </a:rPr>
              <a:t>(5) A közösségi szolgálatot az adott tanuló esetében koordináló pedagógus az ötven órán belül – szükség szerint a mentorral közösen – legfeljebb öt órás felkészítő, majd legfeljebb öt órás záró foglalkozást tart.</a:t>
            </a:r>
          </a:p>
          <a:p>
            <a:r>
              <a:rPr lang="hu-HU" sz="5600" dirty="0" smtClean="0"/>
              <a:t>(6) A közösségi szolgálat teljesítése körében egy órán hatvan perc közösségi szolgálati idő értendő azzal, hogy a helyszínre utazás és a helyszínről hazautazás ideje nem számítható be a teljesítésbe.</a:t>
            </a:r>
          </a:p>
          <a:p>
            <a:r>
              <a:rPr lang="hu-HU" sz="5600" dirty="0" smtClean="0"/>
              <a:t>(7) A közösségi szolgálat helyszínén a szolgálattal érintett személy segítése alkalmanként legkevesebb egy, legfeljebb háromórás időkeretben végezhető.</a:t>
            </a:r>
          </a:p>
          <a:p>
            <a:r>
              <a:rPr lang="hu-HU" sz="5600" dirty="0" smtClean="0">
                <a:solidFill>
                  <a:srgbClr val="FF0000"/>
                </a:solidFill>
              </a:rPr>
              <a:t>(8) A közösségi szolgálat során a tanuló naplót köteles vezetni, amelyben rögzíti, hogy mikor, hol, milyen időkeretben és milyen tevékenységet folytatott.</a:t>
            </a:r>
          </a:p>
          <a:p>
            <a:r>
              <a:rPr lang="hu-HU" sz="5600" dirty="0" smtClean="0"/>
              <a:t>(9) A közösségi szolgálat dokumentálásának kötelező elemeként</a:t>
            </a:r>
          </a:p>
          <a:p>
            <a:r>
              <a:rPr lang="hu-HU" sz="5600" i="1" dirty="0" smtClean="0"/>
              <a:t>a)</a:t>
            </a:r>
            <a:r>
              <a:rPr lang="hu-HU" sz="5600" dirty="0" smtClean="0"/>
              <a:t> </a:t>
            </a:r>
            <a:r>
              <a:rPr lang="hu-HU" sz="5600" dirty="0" err="1" smtClean="0"/>
              <a:t>a</a:t>
            </a:r>
            <a:r>
              <a:rPr lang="hu-HU" sz="5600" dirty="0" smtClean="0"/>
              <a:t> tanulónak közösségi szolgálati jelentkezési lapot kell kitöltenie, amely tartalmazza a közösségi szolgálatra való jelentkezés tényét, a megvalósítás tervezett helyét és idejét, valamint a szülő egyetértő nyilatkozatát,</a:t>
            </a:r>
          </a:p>
          <a:p>
            <a:r>
              <a:rPr lang="hu-HU" sz="5600" i="1" dirty="0" smtClean="0">
                <a:solidFill>
                  <a:srgbClr val="FF0000"/>
                </a:solidFill>
              </a:rPr>
              <a:t>b)</a:t>
            </a:r>
            <a:r>
              <a:rPr lang="hu-HU" sz="5600" dirty="0" smtClean="0">
                <a:solidFill>
                  <a:srgbClr val="FF0000"/>
                </a:solidFill>
              </a:rPr>
              <a:t> az osztálynaplóban és a törzslapon a kijelölt pedagógusnak dokumentálnia kell a közösségi szolgálat teljesítését,</a:t>
            </a:r>
          </a:p>
          <a:p>
            <a:r>
              <a:rPr lang="hu-HU" sz="5600" i="1" dirty="0" smtClean="0">
                <a:solidFill>
                  <a:srgbClr val="FF0000"/>
                </a:solidFill>
              </a:rPr>
              <a:t>c)</a:t>
            </a:r>
            <a:r>
              <a:rPr lang="hu-HU" sz="5600" dirty="0" smtClean="0">
                <a:solidFill>
                  <a:srgbClr val="FF0000"/>
                </a:solidFill>
              </a:rPr>
              <a:t> az iskola a közösségi szolgálat teljesítéséről igazolást állít ki két példányban, amelyből egy példány a tanulónál, egy pedig az intézménynél marad,</a:t>
            </a:r>
          </a:p>
          <a:p>
            <a:r>
              <a:rPr lang="hu-HU" sz="5600" i="1" dirty="0" smtClean="0"/>
              <a:t>d)</a:t>
            </a:r>
            <a:r>
              <a:rPr lang="hu-HU" sz="5600" dirty="0" smtClean="0"/>
              <a:t> az iskola a közösségi szolgálattal kapcsolatos dokumentumok kezelését az iratkezelési szabályzatában rögzíti,</a:t>
            </a:r>
          </a:p>
          <a:p>
            <a:r>
              <a:rPr lang="hu-HU" sz="5600" i="1" dirty="0" smtClean="0"/>
              <a:t>e)</a:t>
            </a:r>
            <a:r>
              <a:rPr lang="hu-HU" sz="5600" dirty="0" smtClean="0"/>
              <a:t> az iskolán kívüli külső szervezet és közreműködő mentor bevonásakor az iskola és a felek együttműködéséről megállapodást kell kötni, amelynek tartalmaznia kell a megállapodást aláíró felek adatain és vállalt kötelezettségein túl a foglalkoztatás időtartamát, a mentor nevét és feladatkörét.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További információk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hu-HU" dirty="0" smtClean="0">
                <a:hlinkClick r:id="rId2"/>
              </a:rPr>
              <a:t>http://www.kozossegi.ofi.hu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- </a:t>
            </a:r>
            <a:r>
              <a:rPr lang="hu-HU" dirty="0" err="1" smtClean="0"/>
              <a:t>AROMO-ban</a:t>
            </a:r>
            <a:r>
              <a:rPr lang="hu-HU" dirty="0" smtClean="0"/>
              <a:t> regisztrációs felület</a:t>
            </a:r>
          </a:p>
          <a:p>
            <a:pPr>
              <a:buFontTx/>
              <a:buChar char="-"/>
            </a:pPr>
            <a:r>
              <a:rPr lang="hu-HU" dirty="0" smtClean="0"/>
              <a:t>Kapcsolat az Újpesti Könyves Kálmán Gimnáziummal</a:t>
            </a:r>
          </a:p>
          <a:p>
            <a:pPr>
              <a:buFontTx/>
              <a:buChar char="-"/>
            </a:pPr>
            <a:r>
              <a:rPr lang="hu-HU" dirty="0" smtClean="0"/>
              <a:t>Magánszemély is lehet a fogadóhely (30.o.) </a:t>
            </a:r>
          </a:p>
          <a:p>
            <a:pPr>
              <a:buFontTx/>
              <a:buChar char="-"/>
            </a:pPr>
            <a:r>
              <a:rPr lang="hu-HU" dirty="0" smtClean="0"/>
              <a:t>Katasztrófavédelem is </a:t>
            </a:r>
          </a:p>
          <a:p>
            <a:pPr>
              <a:buNone/>
            </a:pPr>
            <a:r>
              <a:rPr lang="hu-HU" dirty="0" err="1" smtClean="0">
                <a:hlinkClick r:id="rId3"/>
              </a:rPr>
              <a:t>www.homoludens.hu</a:t>
            </a:r>
            <a:endParaRPr lang="hu-HU" dirty="0" smtClean="0"/>
          </a:p>
          <a:p>
            <a:pPr>
              <a:buNone/>
            </a:pPr>
            <a:r>
              <a:rPr lang="hu-HU" dirty="0" smtClean="0">
                <a:hlinkClick r:id="rId4"/>
              </a:rPr>
              <a:t>http://www.katasztrofavedelem.hu/</a:t>
            </a:r>
            <a:endParaRPr lang="hu-HU" dirty="0" smtClean="0"/>
          </a:p>
          <a:p>
            <a:pPr lvl="0">
              <a:buNone/>
            </a:pPr>
            <a:r>
              <a:rPr lang="hu-HU" sz="2000" dirty="0"/>
              <a:t>Közösségi szolgálat teljesítésnek minősül a BM OKF hivatalos </a:t>
            </a:r>
            <a:r>
              <a:rPr lang="hu-HU" sz="2000" dirty="0" err="1"/>
              <a:t>Facebook</a:t>
            </a:r>
            <a:r>
              <a:rPr lang="hu-HU" sz="2000" dirty="0"/>
              <a:t> oldalának követése és a közösségi szolgálat teljesítésében részt vevők lakóhelyére, tartózkodási helyére vagy úti céljára az OMSZ által kiadott narancs és piros meteorológiai figyelmeztetések és riasztások megosztása a BM OKF hivatalos </a:t>
            </a:r>
            <a:r>
              <a:rPr lang="hu-HU" sz="2000" dirty="0" err="1"/>
              <a:t>Facebook</a:t>
            </a:r>
            <a:r>
              <a:rPr lang="hu-HU" sz="2000" dirty="0"/>
              <a:t> oldaláról a tanuló </a:t>
            </a:r>
            <a:r>
              <a:rPr lang="hu-HU" sz="2000" dirty="0" err="1"/>
              <a:t>Facebook</a:t>
            </a:r>
            <a:r>
              <a:rPr lang="hu-HU" sz="2000" dirty="0"/>
              <a:t> oldalán.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124744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 </a:t>
            </a:r>
            <a:r>
              <a:rPr lang="hu-HU" b="1" dirty="0" smtClean="0"/>
              <a:t>Segédlet </a:t>
            </a:r>
            <a:r>
              <a:rPr lang="hu-HU" dirty="0" smtClean="0"/>
              <a:t>az iskolai közösségi szolgálat megszervezéséhez 30.o.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b="1" dirty="0" smtClean="0"/>
              <a:t>Magánszemélyek </a:t>
            </a:r>
          </a:p>
          <a:p>
            <a:r>
              <a:rPr lang="hu-HU" dirty="0" smtClean="0"/>
              <a:t>Abban az esetben, ha magánszemély a fogadóhely, az iskolának lehet önkéntes fogadói bejelentési feladata, bár a közérdekű önkéntes tevékenységről szóló törvényben ez nincsen szabályozva. A közérdekű önkéntes tevékenységről szóló törvényben foglaltaknak megfelelő módon mégis cél-szerű ennek eleget tenni. A magánszemély teljesítést igazoló aláírását ebben az esetben az iskolai koordinátor aláírása helyettesítheti. Kiemelten ezt a tevékenységet érdemes párosával végezni. A pedagógusnak előzőleg fel kell mérnie, hogy az idős ember(</a:t>
            </a:r>
            <a:r>
              <a:rPr lang="hu-HU" dirty="0" err="1" smtClean="0"/>
              <a:t>ek</a:t>
            </a:r>
            <a:r>
              <a:rPr lang="hu-HU" dirty="0" smtClean="0"/>
              <a:t>), fogyatékkal élő(k) alkalmas(</a:t>
            </a:r>
            <a:r>
              <a:rPr lang="hu-HU" dirty="0" err="1" smtClean="0"/>
              <a:t>ak</a:t>
            </a:r>
            <a:r>
              <a:rPr lang="hu-HU" dirty="0" smtClean="0"/>
              <a:t>)</a:t>
            </a:r>
            <a:r>
              <a:rPr lang="hu-HU" dirty="0" err="1" smtClean="0"/>
              <a:t>-e</a:t>
            </a:r>
            <a:r>
              <a:rPr lang="hu-HU" dirty="0" smtClean="0"/>
              <a:t> arra, hogy tanulókat fogadjon/fogadjanak. Meg kell előzni, hogy a tanulók bármilyen testi-lelki veszélynek legyenek kitéve. </a:t>
            </a:r>
            <a:endParaRPr lang="hu-H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805</Words>
  <Application>Microsoft Office PowerPoint</Application>
  <PresentationFormat>Diavetítés a képernyőre (4:3 oldalarány)</PresentationFormat>
  <Paragraphs>52</Paragraphs>
  <Slides>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8" baseType="lpstr">
      <vt:lpstr>Office-téma</vt:lpstr>
      <vt:lpstr>Tájékoztató gimnazista gyerekek szüleinek az 50 órás közösségi szolgálatról  </vt:lpstr>
      <vt:lpstr>Törvényi rendelkezés</vt:lpstr>
      <vt:lpstr>A kötelezettség előnyei</vt:lpstr>
      <vt:lpstr>A jogszabályi háttér</vt:lpstr>
      <vt:lpstr>A jogszabályi háttér</vt:lpstr>
      <vt:lpstr>További információk </vt:lpstr>
      <vt:lpstr>  Segédlet az iskolai közösségi szolgálat megszervezéséhez 30.o. </vt:lpstr>
    </vt:vector>
  </TitlesOfParts>
  <Company>kgi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Tájékoztató gimnazista gyerekek szüleinek az 50 órás közösségi szolgálatról  </dc:title>
  <dc:creator>HL</dc:creator>
  <cp:lastModifiedBy>kig</cp:lastModifiedBy>
  <cp:revision>12</cp:revision>
  <dcterms:created xsi:type="dcterms:W3CDTF">2014-01-23T13:44:39Z</dcterms:created>
  <dcterms:modified xsi:type="dcterms:W3CDTF">2014-02-10T13:31:51Z</dcterms:modified>
</cp:coreProperties>
</file>