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Default Extension="png" ContentType="image/png"/>
  <Default Extension="bin" ContentType="application/vnd.ms-office.legacyDiagramText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legacyDocTextInfo.bin" ContentType="application/vnd.ms-office.legacyDocTextInfo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56" r:id="rId2"/>
    <p:sldId id="257" r:id="rId3"/>
    <p:sldId id="260" r:id="rId4"/>
    <p:sldId id="259" r:id="rId5"/>
  </p:sldIdLst>
  <p:sldSz cx="9144000" cy="6858000" type="screen4x3"/>
  <p:notesSz cx="6858000" cy="9144000"/>
  <p:defaultTextStyle>
    <a:defPPr>
      <a:defRPr lang="hu-H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browse/>
    <p:sldAll/>
    <p:penClr>
      <a:schemeClr val="tx1"/>
    </p:penClr>
  </p:showPr>
  <p:clrMru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 autoAdjust="0"/>
  </p:normalViewPr>
  <p:slideViewPr>
    <p:cSldViewPr>
      <p:cViewPr varScale="1">
        <p:scale>
          <a:sx n="88" d="100"/>
          <a:sy n="88" d="100"/>
        </p:scale>
        <p:origin x="-1464" y="-96"/>
      </p:cViewPr>
      <p:guideLst>
        <p:guide orient="horz" pos="360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5" d="100"/>
          <a:sy n="55" d="100"/>
        </p:scale>
        <p:origin x="-1716" y="-84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12" Type="http://schemas.microsoft.com/office/2006/relationships/legacyDocTextInfo" Target="legacyDocTextInfo.bin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/Relationships>
</file>

<file path=ppt/drawings/_rels/vmlDrawing1.vml.rels><?xml version="1.0" encoding="UTF-8" standalone="yes"?>
<Relationships xmlns="http://schemas.openxmlformats.org/package/2006/relationships"><Relationship Id="rId8" Type="http://schemas.microsoft.com/office/2006/relationships/legacyDiagramText" Target="legacyDiagramText8.bin"/><Relationship Id="rId3" Type="http://schemas.microsoft.com/office/2006/relationships/legacyDiagramText" Target="legacyDiagramText3.bin"/><Relationship Id="rId7" Type="http://schemas.microsoft.com/office/2006/relationships/legacyDiagramText" Target="legacyDiagramText7.bin"/><Relationship Id="rId2" Type="http://schemas.microsoft.com/office/2006/relationships/legacyDiagramText" Target="legacyDiagramText2.bin"/><Relationship Id="rId1" Type="http://schemas.microsoft.com/office/2006/relationships/legacyDiagramText" Target="legacyDiagramText1.bin"/><Relationship Id="rId6" Type="http://schemas.microsoft.com/office/2006/relationships/legacyDiagramText" Target="legacyDiagramText6.bin"/><Relationship Id="rId5" Type="http://schemas.microsoft.com/office/2006/relationships/legacyDiagramText" Target="legacyDiagramText5.bin"/><Relationship Id="rId10" Type="http://schemas.microsoft.com/office/2006/relationships/legacyDiagramText" Target="legacyDiagramText10.bin"/><Relationship Id="rId4" Type="http://schemas.microsoft.com/office/2006/relationships/legacyDiagramText" Target="legacyDiagramText4.bin"/><Relationship Id="rId9" Type="http://schemas.microsoft.com/office/2006/relationships/legacyDiagramText" Target="legacyDiagramText9.bin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hu-HU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hu-HU"/>
          </a:p>
        </p:txBody>
      </p:sp>
      <p:sp>
        <p:nvSpPr>
          <p:cNvPr id="922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hu-HU"/>
          </a:p>
        </p:txBody>
      </p:sp>
      <p:sp>
        <p:nvSpPr>
          <p:cNvPr id="922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D1F9DF3D-42B6-45F2-910B-4B81E527D89B}" type="slidenum">
              <a:rPr lang="hu-HU"/>
              <a:pPr/>
              <a:t>‹#›</a:t>
            </a:fld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hu-H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hu-HU"/>
          </a:p>
        </p:txBody>
      </p:sp>
      <p:sp>
        <p:nvSpPr>
          <p:cNvPr id="7172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71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</a:p>
        </p:txBody>
      </p:sp>
      <p:sp>
        <p:nvSpPr>
          <p:cNvPr id="71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hu-HU"/>
          </a:p>
        </p:txBody>
      </p:sp>
      <p:sp>
        <p:nvSpPr>
          <p:cNvPr id="71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865DF1DE-54FB-4F10-862A-F8D347FD3923}" type="slidenum">
              <a:rPr lang="hu-HU"/>
              <a:pPr/>
              <a:t>‹#›</a:t>
            </a:fld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8D88207-4873-4F3A-A8EA-D5A90CFDEBB3}" type="slidenum">
              <a:rPr lang="hu-HU"/>
              <a:pPr/>
              <a:t>1</a:t>
            </a:fld>
            <a:endParaRPr lang="hu-HU"/>
          </a:p>
        </p:txBody>
      </p:sp>
      <p:sp>
        <p:nvSpPr>
          <p:cNvPr id="122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hu-HU"/>
              <a:t>A generációknál be kell mutatni a blokkvázlatot, a méretet, a sebességet, az árat, a programozást és az alkalmazási területeket.</a:t>
            </a:r>
          </a:p>
          <a:p>
            <a:endParaRPr lang="hu-H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7EF8B85-3806-44E3-BB27-B0DC5E202E6F}" type="slidenum">
              <a:rPr lang="hu-HU"/>
              <a:pPr/>
              <a:t>2</a:t>
            </a:fld>
            <a:endParaRPr lang="hu-HU"/>
          </a:p>
        </p:txBody>
      </p:sp>
      <p:sp>
        <p:nvSpPr>
          <p:cNvPr id="133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hu-H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0B070CE-B45B-4D11-A9FB-9E5D4420CD57}" type="slidenum">
              <a:rPr lang="hu-HU"/>
              <a:pPr/>
              <a:t>3</a:t>
            </a:fld>
            <a:endParaRPr lang="hu-HU"/>
          </a:p>
        </p:txBody>
      </p:sp>
      <p:sp>
        <p:nvSpPr>
          <p:cNvPr id="174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hu-H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D7D101A-41EE-4D59-81A7-7205A1287DA7}" type="slidenum">
              <a:rPr lang="hu-HU"/>
              <a:pPr/>
              <a:t>4</a:t>
            </a:fld>
            <a:endParaRPr lang="hu-HU"/>
          </a:p>
        </p:txBody>
      </p:sp>
      <p:sp>
        <p:nvSpPr>
          <p:cNvPr id="153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hu-H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0EF2024-EB15-429B-88D4-ADB565971E2B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F3BC5F8-DC25-44F4-8D14-4C9DECDD6A06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7239000" y="609600"/>
            <a:ext cx="1295400" cy="5105400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3352800" y="609600"/>
            <a:ext cx="3733800" cy="5105400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525B9A-ABA2-4AE3-98B4-4B82160DB156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Cím és szerkezeti vagy szervezeti diagra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3352800" y="609600"/>
            <a:ext cx="5105400" cy="914400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martArt-ábra helye 2"/>
          <p:cNvSpPr>
            <a:spLocks noGrp="1"/>
          </p:cNvSpPr>
          <p:nvPr>
            <p:ph type="dgm" idx="1"/>
          </p:nvPr>
        </p:nvSpPr>
        <p:spPr>
          <a:xfrm>
            <a:off x="3352800" y="1676400"/>
            <a:ext cx="5181600" cy="4038600"/>
          </a:xfrm>
        </p:spPr>
        <p:txBody>
          <a:bodyPr/>
          <a:lstStyle/>
          <a:p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>
          <a:xfrm>
            <a:off x="3619500" y="64008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>
          <a:xfrm>
            <a:off x="3124200" y="60198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9797226D-0D93-452D-BB22-E245B1A95281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9B9953-8834-4B76-B947-E2CF24C706CF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A54E7B4-80C5-4EF7-BE85-E022A81FD390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3352800" y="1676400"/>
            <a:ext cx="2514600" cy="4038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019800" y="1676400"/>
            <a:ext cx="2514600" cy="4038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B9B4A4-D477-4F22-BF7B-022F8F833B84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60A0C3-3FED-45FF-AC68-62200791EDB4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55B500-2FD9-46C5-B2E7-EF9137853E9E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9A76763-85F6-4F4B-B162-5F09722753C7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CA5D56-0E3C-40D8-A793-FDC1E48C13F9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BE0FEAE-F87E-4553-B267-94CB077D2F26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352800" y="1676400"/>
            <a:ext cx="5181600" cy="403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619500" y="64008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hu-H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0198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hu-H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4330E5C-39E7-428F-A30D-A1BB0D17763E}" type="slidenum">
              <a:rPr lang="hu-HU"/>
              <a:pPr/>
              <a:t>‹#›</a:t>
            </a:fld>
            <a:endParaRPr lang="hu-HU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508000"/>
            <a:ext cx="4572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32" name="Rectangle 8"/>
          <p:cNvSpPr>
            <a:spLocks noChangeArrowheads="1"/>
          </p:cNvSpPr>
          <p:nvPr userDrawn="1"/>
        </p:nvSpPr>
        <p:spPr bwMode="auto">
          <a:xfrm>
            <a:off x="0" y="1041400"/>
            <a:ext cx="4572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33" name="Rectangle 9"/>
          <p:cNvSpPr>
            <a:spLocks noChangeArrowheads="1"/>
          </p:cNvSpPr>
          <p:nvPr userDrawn="1"/>
        </p:nvSpPr>
        <p:spPr bwMode="auto">
          <a:xfrm>
            <a:off x="0" y="1574800"/>
            <a:ext cx="4572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34" name="Rectangle 10"/>
          <p:cNvSpPr>
            <a:spLocks noChangeArrowheads="1"/>
          </p:cNvSpPr>
          <p:nvPr userDrawn="1"/>
        </p:nvSpPr>
        <p:spPr bwMode="auto">
          <a:xfrm>
            <a:off x="0" y="2108200"/>
            <a:ext cx="4572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37" name="Rectangle 13"/>
          <p:cNvSpPr>
            <a:spLocks noChangeArrowheads="1"/>
          </p:cNvSpPr>
          <p:nvPr userDrawn="1"/>
        </p:nvSpPr>
        <p:spPr bwMode="auto">
          <a:xfrm>
            <a:off x="0" y="2641600"/>
            <a:ext cx="4572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8839200" y="3962400"/>
            <a:ext cx="3048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39" name="Rectangle 15"/>
          <p:cNvSpPr>
            <a:spLocks noChangeArrowheads="1"/>
          </p:cNvSpPr>
          <p:nvPr userDrawn="1"/>
        </p:nvSpPr>
        <p:spPr bwMode="auto">
          <a:xfrm>
            <a:off x="8839200" y="4495800"/>
            <a:ext cx="3048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40" name="Rectangle 16"/>
          <p:cNvSpPr>
            <a:spLocks noChangeArrowheads="1"/>
          </p:cNvSpPr>
          <p:nvPr userDrawn="1"/>
        </p:nvSpPr>
        <p:spPr bwMode="auto">
          <a:xfrm>
            <a:off x="8839200" y="5029200"/>
            <a:ext cx="3048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41" name="Rectangle 17"/>
          <p:cNvSpPr>
            <a:spLocks noChangeArrowheads="1"/>
          </p:cNvSpPr>
          <p:nvPr userDrawn="1"/>
        </p:nvSpPr>
        <p:spPr bwMode="auto">
          <a:xfrm>
            <a:off x="8839200" y="5562600"/>
            <a:ext cx="3048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42" name="Rectangle 18"/>
          <p:cNvSpPr>
            <a:spLocks noChangeArrowheads="1"/>
          </p:cNvSpPr>
          <p:nvPr userDrawn="1"/>
        </p:nvSpPr>
        <p:spPr bwMode="auto">
          <a:xfrm>
            <a:off x="8839200" y="6096000"/>
            <a:ext cx="304800" cy="406400"/>
          </a:xfrm>
          <a:prstGeom prst="rect">
            <a:avLst/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43" name="Rectangle 19"/>
          <p:cNvSpPr>
            <a:spLocks noGrp="1" noChangeArrowheads="1"/>
          </p:cNvSpPr>
          <p:nvPr>
            <p:ph type="title"/>
          </p:nvPr>
        </p:nvSpPr>
        <p:spPr bwMode="auto">
          <a:xfrm>
            <a:off x="3352800" y="609600"/>
            <a:ext cx="5105400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hu-HU" smtClean="0"/>
              <a:t>Mintacím szerkesztése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0" y="4572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 b="1"/>
              <a:t>A számítógép fejlődése</a:t>
            </a:r>
          </a:p>
        </p:txBody>
      </p:sp>
      <p:sp>
        <p:nvSpPr>
          <p:cNvPr id="2053" name="Text Box 5"/>
          <p:cNvSpPr txBox="1">
            <a:spLocks noChangeArrowheads="1"/>
          </p:cNvSpPr>
          <p:nvPr/>
        </p:nvSpPr>
        <p:spPr bwMode="auto">
          <a:xfrm>
            <a:off x="0" y="9906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 dirty="0">
                <a:solidFill>
                  <a:schemeClr val="folHlink"/>
                </a:solidFill>
              </a:rPr>
              <a:t>A számítógép felépítése</a:t>
            </a:r>
          </a:p>
        </p:txBody>
      </p:sp>
      <p:sp>
        <p:nvSpPr>
          <p:cNvPr id="2054" name="Text Box 6"/>
          <p:cNvSpPr txBox="1">
            <a:spLocks noChangeArrowheads="1"/>
          </p:cNvSpPr>
          <p:nvPr/>
        </p:nvSpPr>
        <p:spPr bwMode="auto">
          <a:xfrm>
            <a:off x="0" y="152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Perifériák</a:t>
            </a:r>
          </a:p>
        </p:txBody>
      </p:sp>
      <p:sp>
        <p:nvSpPr>
          <p:cNvPr id="2055" name="Text Box 7"/>
          <p:cNvSpPr txBox="1">
            <a:spLocks noChangeArrowheads="1"/>
          </p:cNvSpPr>
          <p:nvPr/>
        </p:nvSpPr>
        <p:spPr bwMode="auto">
          <a:xfrm>
            <a:off x="0" y="20574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Háttértárak</a:t>
            </a:r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2061" name="Rectangle 1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hu-HU"/>
              <a:t>I. generáció</a:t>
            </a:r>
          </a:p>
          <a:p>
            <a:r>
              <a:rPr lang="hu-HU"/>
              <a:t>II. generáció</a:t>
            </a:r>
          </a:p>
          <a:p>
            <a:r>
              <a:rPr lang="hu-HU"/>
              <a:t>III. generáció</a:t>
            </a:r>
          </a:p>
          <a:p>
            <a:r>
              <a:rPr lang="hu-HU"/>
              <a:t>IV. generáció</a:t>
            </a:r>
          </a:p>
        </p:txBody>
      </p:sp>
      <p:sp>
        <p:nvSpPr>
          <p:cNvPr id="2059" name="AutoShape 11"/>
          <p:cNvSpPr>
            <a:spLocks noChangeArrowheads="1"/>
          </p:cNvSpPr>
          <p:nvPr/>
        </p:nvSpPr>
        <p:spPr bwMode="auto">
          <a:xfrm>
            <a:off x="3200400" y="1676400"/>
            <a:ext cx="609600" cy="3581400"/>
          </a:xfrm>
          <a:prstGeom prst="downArrow">
            <a:avLst>
              <a:gd name="adj1" fmla="val 59898"/>
              <a:gd name="adj2" fmla="val 46864"/>
            </a:avLst>
          </a:prstGeom>
          <a:solidFill>
            <a:srgbClr val="FF33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0" y="4572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A számítógép fejlődése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0" y="990600"/>
            <a:ext cx="3429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 b="1"/>
              <a:t>A számítógép felépítése</a:t>
            </a:r>
          </a:p>
        </p:txBody>
      </p:sp>
      <p:sp>
        <p:nvSpPr>
          <p:cNvPr id="4100" name="Text Box 4"/>
          <p:cNvSpPr txBox="1">
            <a:spLocks noChangeArrowheads="1"/>
          </p:cNvSpPr>
          <p:nvPr/>
        </p:nvSpPr>
        <p:spPr bwMode="auto">
          <a:xfrm>
            <a:off x="0" y="152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Perifériák</a:t>
            </a:r>
          </a:p>
        </p:txBody>
      </p:sp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0" y="20574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Háttértárak</a:t>
            </a:r>
          </a:p>
        </p:txBody>
      </p:sp>
      <p:pic>
        <p:nvPicPr>
          <p:cNvPr id="4102" name="Picture 6" descr="workstation"/>
          <p:cNvPicPr>
            <a:picLocks noChangeAspect="1" noChangeArrowheads="1"/>
          </p:cNvPicPr>
          <p:nvPr/>
        </p:nvPicPr>
        <p:blipFill>
          <a:blip r:embed="rId3" cstate="print">
            <a:clrChange>
              <a:clrFrom>
                <a:srgbClr val="0000FF"/>
              </a:clrFrom>
              <a:clrTo>
                <a:srgbClr val="0000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4572000" y="2667000"/>
            <a:ext cx="2776538" cy="304800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hu-HU" sz="3600"/>
              <a:t>A háttértárak csoportosítása</a:t>
            </a:r>
          </a:p>
        </p:txBody>
      </p:sp>
      <p:graphicFrame>
        <p:nvGraphicFramePr>
          <p:cNvPr id="16387" name="Organization Chart 3"/>
          <p:cNvGraphicFramePr>
            <a:graphicFrameLocks/>
          </p:cNvGraphicFramePr>
          <p:nvPr>
            <p:ph type="dgm" idx="1"/>
          </p:nvPr>
        </p:nvGraphicFramePr>
        <p:xfrm>
          <a:off x="1258888" y="1844675"/>
          <a:ext cx="6988175" cy="4032250"/>
        </p:xfrm>
        <a:graphic>
          <a:graphicData uri="http://schemas.openxmlformats.org/drawingml/2006/compatibility">
            <com:legacyDrawing xmlns:com="http://schemas.openxmlformats.org/drawingml/2006/compatibility" spid="_x0000_s16387"/>
          </a:graphicData>
        </a:graphic>
      </p:graphicFrame>
      <p:sp>
        <p:nvSpPr>
          <p:cNvPr id="16408" name="Text Box 24"/>
          <p:cNvSpPr txBox="1">
            <a:spLocks noChangeArrowheads="1"/>
          </p:cNvSpPr>
          <p:nvPr/>
        </p:nvSpPr>
        <p:spPr bwMode="auto">
          <a:xfrm>
            <a:off x="0" y="4572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A számítógép fejlődése</a:t>
            </a:r>
          </a:p>
        </p:txBody>
      </p:sp>
      <p:sp>
        <p:nvSpPr>
          <p:cNvPr id="16409" name="Text Box 25"/>
          <p:cNvSpPr txBox="1">
            <a:spLocks noChangeArrowheads="1"/>
          </p:cNvSpPr>
          <p:nvPr/>
        </p:nvSpPr>
        <p:spPr bwMode="auto">
          <a:xfrm>
            <a:off x="0" y="9906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A számítógép felépítése</a:t>
            </a:r>
          </a:p>
        </p:txBody>
      </p:sp>
      <p:sp>
        <p:nvSpPr>
          <p:cNvPr id="16410" name="Text Box 26"/>
          <p:cNvSpPr txBox="1">
            <a:spLocks noChangeArrowheads="1"/>
          </p:cNvSpPr>
          <p:nvPr/>
        </p:nvSpPr>
        <p:spPr bwMode="auto">
          <a:xfrm>
            <a:off x="0" y="152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Perifériák</a:t>
            </a:r>
          </a:p>
        </p:txBody>
      </p:sp>
      <p:sp>
        <p:nvSpPr>
          <p:cNvPr id="16411" name="Text Box 27"/>
          <p:cNvSpPr txBox="1">
            <a:spLocks noChangeArrowheads="1"/>
          </p:cNvSpPr>
          <p:nvPr/>
        </p:nvSpPr>
        <p:spPr bwMode="auto">
          <a:xfrm>
            <a:off x="0" y="20574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 b="1"/>
              <a:t>Háttértárak</a:t>
            </a: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1026"/>
          <p:cNvSpPr txBox="1">
            <a:spLocks noChangeArrowheads="1"/>
          </p:cNvSpPr>
          <p:nvPr/>
        </p:nvSpPr>
        <p:spPr bwMode="auto">
          <a:xfrm>
            <a:off x="0" y="4572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A számítógép fejlődése</a:t>
            </a:r>
          </a:p>
        </p:txBody>
      </p:sp>
      <p:sp>
        <p:nvSpPr>
          <p:cNvPr id="6147" name="Text Box 1027"/>
          <p:cNvSpPr txBox="1">
            <a:spLocks noChangeArrowheads="1"/>
          </p:cNvSpPr>
          <p:nvPr/>
        </p:nvSpPr>
        <p:spPr bwMode="auto">
          <a:xfrm>
            <a:off x="0" y="9906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A számítógép felépítése</a:t>
            </a:r>
          </a:p>
        </p:txBody>
      </p:sp>
      <p:sp>
        <p:nvSpPr>
          <p:cNvPr id="6148" name="Text Box 1028"/>
          <p:cNvSpPr txBox="1">
            <a:spLocks noChangeArrowheads="1"/>
          </p:cNvSpPr>
          <p:nvPr/>
        </p:nvSpPr>
        <p:spPr bwMode="auto">
          <a:xfrm>
            <a:off x="0" y="152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 b="1"/>
              <a:t>Perifériák</a:t>
            </a:r>
          </a:p>
        </p:txBody>
      </p:sp>
      <p:sp>
        <p:nvSpPr>
          <p:cNvPr id="6149" name="Text Box 1029"/>
          <p:cNvSpPr txBox="1">
            <a:spLocks noChangeArrowheads="1"/>
          </p:cNvSpPr>
          <p:nvPr/>
        </p:nvSpPr>
        <p:spPr bwMode="auto">
          <a:xfrm>
            <a:off x="0" y="20574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hu-HU">
                <a:solidFill>
                  <a:schemeClr val="folHlink"/>
                </a:solidFill>
              </a:rPr>
              <a:t>Háttértárak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Alapértelmezett terv">
  <a:themeElements>
    <a:clrScheme name="Alapértelmezett terv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Alapértelmezett terv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lapértelmezett terv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lapértelmezett terv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é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é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89</Words>
  <Application>Microsoft Office PowerPoint</Application>
  <PresentationFormat>Diavetítés a képernyőre (4:3 oldalarány)</PresentationFormat>
  <Paragraphs>36</Paragraphs>
  <Slides>4</Slides>
  <Notes>4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2</vt:i4>
      </vt:variant>
      <vt:variant>
        <vt:lpstr>Téma</vt:lpstr>
      </vt:variant>
      <vt:variant>
        <vt:i4>1</vt:i4>
      </vt:variant>
      <vt:variant>
        <vt:lpstr>Diacímek</vt:lpstr>
      </vt:variant>
      <vt:variant>
        <vt:i4>4</vt:i4>
      </vt:variant>
    </vt:vector>
  </HeadingPairs>
  <TitlesOfParts>
    <vt:vector size="7" baseType="lpstr">
      <vt:lpstr>Times New Roman</vt:lpstr>
      <vt:lpstr>Arial</vt:lpstr>
      <vt:lpstr>Alapértelmezett terv</vt:lpstr>
      <vt:lpstr>1. dia</vt:lpstr>
      <vt:lpstr>2. dia</vt:lpstr>
      <vt:lpstr>A háttértárak csoportosítása</vt:lpstr>
      <vt:lpstr>4. dia</vt:lpstr>
    </vt:vector>
  </TitlesOfParts>
  <Company>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.</dc:creator>
  <cp:lastModifiedBy>Virga Mariann</cp:lastModifiedBy>
  <cp:revision>12</cp:revision>
  <dcterms:created xsi:type="dcterms:W3CDTF">2003-03-20T16:10:04Z</dcterms:created>
  <dcterms:modified xsi:type="dcterms:W3CDTF">2012-03-25T10:50:56Z</dcterms:modified>
</cp:coreProperties>
</file>

<file path=docProps/thumbnail.jpeg>
</file>