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D8C78-F7F8-4D57-BD52-832B43FA2CE6}" type="datetimeFigureOut">
              <a:rPr lang="hu-HU" smtClean="0"/>
              <a:pPr/>
              <a:t>2015.11.30.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27542-7B66-496C-9226-3FE5DB36C2F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Pálinkás Brigitta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9BD-B25C-46E1-8618-16AB218E44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Pálinkás Brigitta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9BD-B25C-46E1-8618-16AB218E44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Pálinkás Brigitta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9BD-B25C-46E1-8618-16AB218E44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Pálinkás Brigitta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9BD-B25C-46E1-8618-16AB218E44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Pálinkás Brigitta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9BD-B25C-46E1-8618-16AB218E44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Pálinkás Brigitta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9BD-B25C-46E1-8618-16AB218E44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Pálinkás Brigitta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9BD-B25C-46E1-8618-16AB218E44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Pálinkás Brigitta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9BD-B25C-46E1-8618-16AB218E44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Pálinkás Brigitta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9BD-B25C-46E1-8618-16AB218E44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Pálinkás Brigitta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9BD-B25C-46E1-8618-16AB218E44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Pálinkás Brigitta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9BD-B25C-46E1-8618-16AB218E44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Pálinkás Brigitta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99BD-B25C-46E1-8618-16AB218E449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Pályaválasztási napok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Pszichológia képzés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Pálinkás Brigitta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Károli Gáspár Református Egyetem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Egyetemi élet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Gólyatábor</a:t>
            </a:r>
          </a:p>
          <a:p>
            <a:r>
              <a:rPr lang="hu-HU" dirty="0" smtClean="0"/>
              <a:t>Gólyabál</a:t>
            </a:r>
          </a:p>
          <a:p>
            <a:r>
              <a:rPr lang="hu-HU" dirty="0" smtClean="0"/>
              <a:t>Független összejövetelek</a:t>
            </a:r>
          </a:p>
          <a:p>
            <a:r>
              <a:rPr lang="hu-HU" dirty="0" err="1" smtClean="0"/>
              <a:t>pszichomikulás</a:t>
            </a:r>
            <a:endParaRPr lang="hu-HU" dirty="0" smtClean="0"/>
          </a:p>
          <a:p>
            <a:r>
              <a:rPr lang="hu-HU" dirty="0" err="1" smtClean="0"/>
              <a:t>SOULító</a:t>
            </a:r>
            <a:r>
              <a:rPr lang="hu-HU" dirty="0" smtClean="0"/>
              <a:t> kortárs segítőcsoport</a:t>
            </a:r>
          </a:p>
          <a:p>
            <a:r>
              <a:rPr lang="hu-HU" dirty="0" smtClean="0"/>
              <a:t>Nyelvtanulási lehetőségek</a:t>
            </a:r>
          </a:p>
          <a:p>
            <a:r>
              <a:rPr lang="hu-HU" dirty="0" smtClean="0"/>
              <a:t>Meghívott előadók, kutatók éjszakája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643702" y="6286520"/>
            <a:ext cx="2133600" cy="365125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2015.11.30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4282" y="6215082"/>
            <a:ext cx="2895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Pálinkás Brigitta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643306" y="6215082"/>
            <a:ext cx="2133600" cy="365125"/>
          </a:xfrm>
        </p:spPr>
        <p:txBody>
          <a:bodyPr/>
          <a:lstStyle/>
          <a:p>
            <a:pPr algn="ctr"/>
            <a:fld id="{88A899BD-B25C-46E1-8618-16AB218E4490}" type="slidenum">
              <a:rPr lang="hu-HU" smtClean="0">
                <a:solidFill>
                  <a:schemeClr val="tx1"/>
                </a:solidFill>
              </a:rPr>
              <a:pPr algn="ctr"/>
              <a:t>10</a:t>
            </a:fld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Kinek ajánlom ezt a szakot?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Akit érdekel mik állnak az emberi viselkedés hátterében</a:t>
            </a:r>
          </a:p>
          <a:p>
            <a:r>
              <a:rPr lang="hu-HU" dirty="0" smtClean="0"/>
              <a:t>Aki rendelkezik elég kitartással és elszántsággal</a:t>
            </a:r>
          </a:p>
          <a:p>
            <a:r>
              <a:rPr lang="hu-HU" dirty="0" smtClean="0"/>
              <a:t>Aki nagyjából egyformán jó humánból és reálból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715140" y="6286520"/>
            <a:ext cx="2133600" cy="365125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2015.11.30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2895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Pálinkás Brigitta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88A899BD-B25C-46E1-8618-16AB218E4490}" type="slidenum">
              <a:rPr lang="hu-HU" smtClean="0">
                <a:solidFill>
                  <a:schemeClr val="tx1"/>
                </a:solidFill>
              </a:rPr>
              <a:pPr algn="ctr"/>
              <a:t>11</a:t>
            </a:fld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algn="ctr">
              <a:buNone/>
            </a:pPr>
            <a:r>
              <a:rPr lang="hu-HU" sz="5400" dirty="0" smtClean="0"/>
              <a:t>Köszönöm a figyelmet!</a:t>
            </a:r>
            <a:endParaRPr lang="hu-HU" sz="5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715140" y="6286520"/>
            <a:ext cx="2133600" cy="365125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2015.11.30.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42844" y="6286520"/>
            <a:ext cx="2895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Pálinkás Brigitta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786182" y="6215082"/>
            <a:ext cx="2133600" cy="365125"/>
          </a:xfrm>
        </p:spPr>
        <p:txBody>
          <a:bodyPr/>
          <a:lstStyle/>
          <a:p>
            <a:pPr algn="ctr"/>
            <a:fld id="{88A899BD-B25C-46E1-8618-16AB218E4490}" type="slidenum">
              <a:rPr lang="hu-HU" smtClean="0">
                <a:solidFill>
                  <a:schemeClr val="tx1"/>
                </a:solidFill>
              </a:rPr>
              <a:pPr algn="ctr"/>
              <a:t>12</a:t>
            </a:fld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Felvételi követelmények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/>
              <a:t>biológia</a:t>
            </a:r>
            <a:endParaRPr lang="hu-HU" dirty="0" smtClean="0"/>
          </a:p>
          <a:p>
            <a:r>
              <a:rPr lang="hu-HU" b="1" dirty="0" smtClean="0"/>
              <a:t>angol nyelv</a:t>
            </a:r>
            <a:r>
              <a:rPr lang="hu-HU" dirty="0" smtClean="0"/>
              <a:t> </a:t>
            </a:r>
          </a:p>
          <a:p>
            <a:r>
              <a:rPr lang="hu-HU" dirty="0" smtClean="0"/>
              <a:t>francia nyelv </a:t>
            </a:r>
          </a:p>
          <a:p>
            <a:r>
              <a:rPr lang="hu-HU" dirty="0"/>
              <a:t>n</a:t>
            </a:r>
            <a:r>
              <a:rPr lang="hu-HU" dirty="0" smtClean="0"/>
              <a:t>émet nyelv</a:t>
            </a:r>
          </a:p>
          <a:p>
            <a:r>
              <a:rPr lang="hu-HU" dirty="0"/>
              <a:t>o</a:t>
            </a:r>
            <a:r>
              <a:rPr lang="hu-HU" dirty="0" smtClean="0"/>
              <a:t>rosz nyelv</a:t>
            </a:r>
          </a:p>
          <a:p>
            <a:r>
              <a:rPr lang="hu-HU" dirty="0" smtClean="0"/>
              <a:t>magyar nyelv és irodalom </a:t>
            </a:r>
          </a:p>
          <a:p>
            <a:r>
              <a:rPr lang="hu-HU" dirty="0" smtClean="0"/>
              <a:t>matematika </a:t>
            </a:r>
          </a:p>
          <a:p>
            <a:r>
              <a:rPr lang="hu-HU" dirty="0"/>
              <a:t>t</a:t>
            </a:r>
            <a:r>
              <a:rPr lang="hu-HU" dirty="0" smtClean="0"/>
              <a:t>örténelem</a:t>
            </a:r>
            <a:endParaRPr lang="hu-HU" sz="1700" dirty="0" smtClean="0"/>
          </a:p>
          <a:p>
            <a:r>
              <a:rPr lang="hu-HU" sz="1700" dirty="0" smtClean="0"/>
              <a:t>(az idegen nyelvek közül csak egy válaszható) Egy vizsgatárgyat emelt szinten kell teljesíteni</a:t>
            </a:r>
          </a:p>
          <a:p>
            <a:r>
              <a:rPr lang="hu-HU" dirty="0" smtClean="0"/>
              <a:t>Tavalyi ponthatárok: 431, 438 pont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643702" y="6357958"/>
            <a:ext cx="2133600" cy="365125"/>
          </a:xfrm>
        </p:spPr>
        <p:txBody>
          <a:bodyPr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2015.11.30.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2895600" cy="365125"/>
          </a:xfrm>
        </p:spPr>
        <p:txBody>
          <a:bodyPr/>
          <a:lstStyle/>
          <a:p>
            <a:r>
              <a:rPr lang="hu-HU" sz="1400" dirty="0" smtClean="0">
                <a:solidFill>
                  <a:schemeClr val="tx1"/>
                </a:solidFill>
              </a:rPr>
              <a:t>Pálinkás Brigitta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500430" y="6286520"/>
            <a:ext cx="2133600" cy="365125"/>
          </a:xfrm>
        </p:spPr>
        <p:txBody>
          <a:bodyPr/>
          <a:lstStyle/>
          <a:p>
            <a:pPr algn="ctr"/>
            <a:fld id="{88A899BD-B25C-46E1-8618-16AB218E4490}" type="slidenum">
              <a:rPr lang="hu-HU" smtClean="0">
                <a:solidFill>
                  <a:schemeClr val="tx1"/>
                </a:solidFill>
              </a:rPr>
              <a:pPr algn="ctr"/>
              <a:t>2</a:t>
            </a:fld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képzés szerkezete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b="1" dirty="0" smtClean="0"/>
              <a:t>Közismereti </a:t>
            </a:r>
            <a:r>
              <a:rPr lang="hu-HU" b="1" dirty="0"/>
              <a:t>tárgyak </a:t>
            </a:r>
            <a:r>
              <a:rPr lang="hu-HU" dirty="0"/>
              <a:t>(</a:t>
            </a:r>
            <a:r>
              <a:rPr lang="hu-HU" i="1" dirty="0"/>
              <a:t>Filozófiatörténet</a:t>
            </a:r>
            <a:r>
              <a:rPr lang="hu-HU" dirty="0"/>
              <a:t>, </a:t>
            </a:r>
            <a:r>
              <a:rPr lang="hu-HU" i="1" dirty="0"/>
              <a:t>Egyházismeret</a:t>
            </a:r>
            <a:r>
              <a:rPr lang="hu-HU" dirty="0" smtClean="0"/>
              <a:t>)</a:t>
            </a:r>
          </a:p>
          <a:p>
            <a:r>
              <a:rPr lang="hu-HU" b="1" dirty="0"/>
              <a:t> Szakos alapozó tárgyak </a:t>
            </a:r>
            <a:r>
              <a:rPr lang="hu-HU" dirty="0"/>
              <a:t>(</a:t>
            </a:r>
            <a:r>
              <a:rPr lang="hu-HU" i="1" dirty="0"/>
              <a:t>Anatómia</a:t>
            </a:r>
            <a:r>
              <a:rPr lang="hu-HU" dirty="0"/>
              <a:t>, </a:t>
            </a:r>
            <a:r>
              <a:rPr lang="hu-HU" i="1" dirty="0"/>
              <a:t>Pszichológia biológiai </a:t>
            </a:r>
            <a:r>
              <a:rPr lang="hu-HU" i="1" dirty="0" smtClean="0"/>
              <a:t>alapjai</a:t>
            </a:r>
            <a:r>
              <a:rPr lang="hu-HU" dirty="0" smtClean="0"/>
              <a:t>,</a:t>
            </a:r>
            <a:r>
              <a:rPr lang="hu-HU" i="1" dirty="0" smtClean="0"/>
              <a:t>Statisztika</a:t>
            </a:r>
            <a:r>
              <a:rPr lang="hu-HU" i="1" dirty="0" smtClean="0"/>
              <a:t>, Kutatásmódszertan, Pszichológiatörténet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b="1" dirty="0" smtClean="0"/>
              <a:t>Szakos </a:t>
            </a:r>
            <a:r>
              <a:rPr lang="hu-HU" b="1" dirty="0"/>
              <a:t>főtárgyak </a:t>
            </a:r>
            <a:r>
              <a:rPr lang="hu-HU" dirty="0"/>
              <a:t>(</a:t>
            </a:r>
            <a:r>
              <a:rPr lang="hu-HU" i="1" dirty="0" smtClean="0"/>
              <a:t>Általános lélektan</a:t>
            </a:r>
            <a:r>
              <a:rPr lang="hu-HU" dirty="0"/>
              <a:t>, </a:t>
            </a:r>
            <a:r>
              <a:rPr lang="hu-HU" i="1" dirty="0" smtClean="0"/>
              <a:t>Fejlődéslélektan</a:t>
            </a:r>
            <a:r>
              <a:rPr lang="hu-HU" dirty="0" smtClean="0"/>
              <a:t>,</a:t>
            </a:r>
            <a:r>
              <a:rPr lang="hu-HU" i="1" dirty="0" smtClean="0"/>
              <a:t>Szociálpszichológia</a:t>
            </a:r>
            <a:r>
              <a:rPr lang="hu-HU" dirty="0" smtClean="0"/>
              <a:t>,</a:t>
            </a:r>
            <a:r>
              <a:rPr lang="hu-HU" i="1" dirty="0" err="1" smtClean="0"/>
              <a:t>Személyiséglélektan</a:t>
            </a:r>
            <a:r>
              <a:rPr lang="hu-HU" dirty="0" smtClean="0"/>
              <a:t>)</a:t>
            </a:r>
          </a:p>
          <a:p>
            <a:r>
              <a:rPr lang="hu-HU" dirty="0"/>
              <a:t> </a:t>
            </a:r>
            <a:r>
              <a:rPr lang="hu-HU" b="1" dirty="0"/>
              <a:t>Pszichológia gyakorlatába bevezető tárgyak </a:t>
            </a:r>
            <a:r>
              <a:rPr lang="hu-HU" dirty="0"/>
              <a:t>(</a:t>
            </a:r>
            <a:r>
              <a:rPr lang="hu-HU" i="1" dirty="0"/>
              <a:t>Pedagógiai </a:t>
            </a:r>
            <a:r>
              <a:rPr lang="hu-HU" i="1" dirty="0" smtClean="0"/>
              <a:t>és iskolapszichológia</a:t>
            </a:r>
            <a:r>
              <a:rPr lang="hu-HU" dirty="0"/>
              <a:t>, </a:t>
            </a:r>
            <a:r>
              <a:rPr lang="hu-HU" i="1" dirty="0"/>
              <a:t>Munkapszichológia</a:t>
            </a:r>
            <a:r>
              <a:rPr lang="hu-HU" dirty="0"/>
              <a:t>, </a:t>
            </a:r>
            <a:r>
              <a:rPr lang="hu-HU" i="1" dirty="0"/>
              <a:t>Klinikai pszichológia</a:t>
            </a:r>
            <a:r>
              <a:rPr lang="hu-HU" dirty="0"/>
              <a:t>, </a:t>
            </a:r>
            <a:r>
              <a:rPr lang="hu-HU" i="1" dirty="0"/>
              <a:t>Kérdőíves személyiségvizsgáló módszerek</a:t>
            </a:r>
            <a:r>
              <a:rPr lang="hu-HU" dirty="0"/>
              <a:t> stb</a:t>
            </a:r>
            <a:r>
              <a:rPr lang="hu-HU" dirty="0" smtClean="0"/>
              <a:t>.)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715140" y="6357958"/>
            <a:ext cx="2133600" cy="365125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2015.11.30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57158" y="6286520"/>
            <a:ext cx="2895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Pálinkás Brigitta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786182" y="6357958"/>
            <a:ext cx="2133600" cy="365125"/>
          </a:xfrm>
        </p:spPr>
        <p:txBody>
          <a:bodyPr/>
          <a:lstStyle/>
          <a:p>
            <a:pPr algn="ctr"/>
            <a:fld id="{88A899BD-B25C-46E1-8618-16AB218E4490}" type="slidenum">
              <a:rPr lang="hu-HU" smtClean="0">
                <a:solidFill>
                  <a:schemeClr val="tx1"/>
                </a:solidFill>
              </a:rPr>
              <a:pPr algn="ctr"/>
              <a:t>3</a:t>
            </a:fld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pszichológia?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definíció: a pszichológia a viselkedés és a mentális folyamatok tudományos igényű vizsgálata</a:t>
            </a:r>
          </a:p>
          <a:p>
            <a:r>
              <a:rPr lang="hu-HU" dirty="0" smtClean="0"/>
              <a:t>Rendkívül tág fogalom</a:t>
            </a:r>
          </a:p>
          <a:p>
            <a:r>
              <a:rPr lang="hu-HU" dirty="0" smtClean="0"/>
              <a:t>A pszichológia nem egységes, sokféle megközelítés vegyítése</a:t>
            </a:r>
          </a:p>
          <a:p>
            <a:pPr lvl="1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858016" y="6286520"/>
            <a:ext cx="2133600" cy="365125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2015.11.30.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2895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Pálinkás Brigitta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786182" y="6215082"/>
            <a:ext cx="2133600" cy="365125"/>
          </a:xfrm>
        </p:spPr>
        <p:txBody>
          <a:bodyPr/>
          <a:lstStyle/>
          <a:p>
            <a:pPr algn="ctr"/>
            <a:fld id="{88A899BD-B25C-46E1-8618-16AB218E4490}" type="slidenum">
              <a:rPr lang="hu-HU" smtClean="0">
                <a:solidFill>
                  <a:schemeClr val="tx1"/>
                </a:solidFill>
              </a:rPr>
              <a:pPr algn="ctr"/>
              <a:t>4</a:t>
            </a:fld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786478"/>
          </a:xfrm>
        </p:spPr>
        <p:txBody>
          <a:bodyPr/>
          <a:lstStyle/>
          <a:p>
            <a:r>
              <a:rPr lang="hu-HU" dirty="0" err="1" smtClean="0"/>
              <a:t>Klinikum</a:t>
            </a:r>
            <a:r>
              <a:rPr lang="hu-HU" dirty="0" smtClean="0"/>
              <a:t> -&gt; terápia</a:t>
            </a:r>
          </a:p>
          <a:p>
            <a:pPr lvl="1"/>
            <a:r>
              <a:rPr lang="hu-HU" dirty="0" smtClean="0"/>
              <a:t>Magánéleti és mentális problémák</a:t>
            </a:r>
          </a:p>
          <a:p>
            <a:r>
              <a:rPr lang="hu-HU" dirty="0" smtClean="0"/>
              <a:t>Kutató pszichológusok</a:t>
            </a:r>
          </a:p>
          <a:p>
            <a:pPr lvl="1"/>
            <a:r>
              <a:rPr lang="hu-HU" dirty="0" smtClean="0"/>
              <a:t>Laboratóriumi és terep kísérletek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858016" y="6286520"/>
            <a:ext cx="2133600" cy="365125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2015.11.30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2895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Pálinkás Brigitta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786182" y="6357958"/>
            <a:ext cx="2133600" cy="365125"/>
          </a:xfrm>
        </p:spPr>
        <p:txBody>
          <a:bodyPr/>
          <a:lstStyle/>
          <a:p>
            <a:pPr algn="ctr"/>
            <a:fld id="{88A899BD-B25C-46E1-8618-16AB218E4490}" type="slidenum">
              <a:rPr lang="hu-HU" smtClean="0">
                <a:solidFill>
                  <a:schemeClr val="tx1"/>
                </a:solidFill>
              </a:rPr>
              <a:pPr algn="ctr"/>
              <a:t>5</a:t>
            </a:fld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Pszichológia az egyetemen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Inkább elméleti oktatás: </a:t>
            </a:r>
            <a:r>
              <a:rPr lang="hu-HU" dirty="0" smtClean="0"/>
              <a:t>több előadás</a:t>
            </a:r>
            <a:r>
              <a:rPr lang="hu-HU" dirty="0" smtClean="0"/>
              <a:t>, </a:t>
            </a:r>
            <a:r>
              <a:rPr lang="hu-HU" dirty="0" smtClean="0"/>
              <a:t>kevesebb gyakorlat</a:t>
            </a:r>
            <a:endParaRPr lang="hu-HU" dirty="0" smtClean="0"/>
          </a:p>
          <a:p>
            <a:r>
              <a:rPr lang="hu-HU" dirty="0" smtClean="0"/>
              <a:t>Az előadásokon nincs katalógus</a:t>
            </a:r>
          </a:p>
          <a:p>
            <a:r>
              <a:rPr lang="hu-HU" dirty="0" smtClean="0"/>
              <a:t>Nincs szóbeli vizsga -&gt; prezentációk</a:t>
            </a:r>
          </a:p>
          <a:p>
            <a:r>
              <a:rPr lang="hu-HU" dirty="0" smtClean="0"/>
              <a:t>Gyakorlatban: műhelymunkák készítése</a:t>
            </a:r>
          </a:p>
          <a:p>
            <a:pPr lvl="1"/>
            <a:r>
              <a:rPr lang="hu-HU" dirty="0" smtClean="0"/>
              <a:t>Önálló kutatási téma felvetése és a kutatás elvégzése</a:t>
            </a:r>
          </a:p>
          <a:p>
            <a:pPr lvl="2"/>
            <a:r>
              <a:rPr lang="hu-HU" dirty="0" smtClean="0"/>
              <a:t>Kutatási terv készítése: </a:t>
            </a:r>
            <a:r>
              <a:rPr lang="hu-HU" dirty="0" smtClean="0"/>
              <a:t>elméleti </a:t>
            </a:r>
            <a:r>
              <a:rPr lang="hu-HU" dirty="0" smtClean="0"/>
              <a:t>háttér</a:t>
            </a:r>
            <a:r>
              <a:rPr lang="hu-HU" dirty="0" smtClean="0"/>
              <a:t>, hipotézisek, </a:t>
            </a:r>
            <a:r>
              <a:rPr lang="hu-HU" dirty="0" smtClean="0"/>
              <a:t>módszer, kísérleti </a:t>
            </a:r>
            <a:r>
              <a:rPr lang="hu-HU" dirty="0" smtClean="0"/>
              <a:t>személyek, statisztikai kiértékelés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2015.11.30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2895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Pálinkás Brigitta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571868" y="6357958"/>
            <a:ext cx="2133600" cy="365125"/>
          </a:xfrm>
        </p:spPr>
        <p:txBody>
          <a:bodyPr/>
          <a:lstStyle/>
          <a:p>
            <a:pPr algn="ctr"/>
            <a:fld id="{88A899BD-B25C-46E1-8618-16AB218E4490}" type="slidenum">
              <a:rPr lang="hu-HU" smtClean="0">
                <a:solidFill>
                  <a:schemeClr val="tx1"/>
                </a:solidFill>
              </a:rPr>
              <a:pPr algn="ctr"/>
              <a:t>6</a:t>
            </a:fld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Elhelyezkedés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BA diploma: </a:t>
            </a:r>
            <a:r>
              <a:rPr lang="hu-HU" dirty="0" smtClean="0"/>
              <a:t>viselkedéselemző (6 félév)</a:t>
            </a:r>
            <a:endParaRPr lang="hu-HU" dirty="0" smtClean="0"/>
          </a:p>
          <a:p>
            <a:r>
              <a:rPr lang="hu-HU" dirty="0" smtClean="0"/>
              <a:t>MA diploma</a:t>
            </a:r>
            <a:r>
              <a:rPr lang="hu-HU" dirty="0" smtClean="0"/>
              <a:t>: klinikai és egészségpszichológia (4 félév)</a:t>
            </a:r>
            <a:endParaRPr lang="hu-HU" dirty="0" smtClean="0"/>
          </a:p>
          <a:p>
            <a:pPr lvl="1"/>
            <a:r>
              <a:rPr lang="hu-HU" dirty="0" smtClean="0"/>
              <a:t>Óvoda/iskolapszichológus</a:t>
            </a:r>
          </a:p>
          <a:p>
            <a:pPr lvl="1"/>
            <a:r>
              <a:rPr lang="hu-HU" dirty="0" smtClean="0"/>
              <a:t>Munkapszichológus</a:t>
            </a:r>
          </a:p>
          <a:p>
            <a:pPr lvl="1"/>
            <a:r>
              <a:rPr lang="hu-HU" dirty="0" smtClean="0"/>
              <a:t>Nevelési tanácsadó</a:t>
            </a:r>
          </a:p>
          <a:p>
            <a:pPr lvl="1"/>
            <a:r>
              <a:rPr lang="hu-HU" dirty="0" smtClean="0"/>
              <a:t>Börtönpszichológus</a:t>
            </a:r>
          </a:p>
          <a:p>
            <a:r>
              <a:rPr lang="hu-HU" dirty="0" smtClean="0"/>
              <a:t>Sokféle elhelyezkedési lehetőség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715140" y="6286520"/>
            <a:ext cx="2133600" cy="365125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2015.11.30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2895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Pálinkás Brigitta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571868" y="6286520"/>
            <a:ext cx="2133600" cy="365125"/>
          </a:xfrm>
        </p:spPr>
        <p:txBody>
          <a:bodyPr/>
          <a:lstStyle/>
          <a:p>
            <a:pPr algn="ctr"/>
            <a:fld id="{88A899BD-B25C-46E1-8618-16AB218E4490}" type="slidenum">
              <a:rPr lang="hu-HU" smtClean="0">
                <a:solidFill>
                  <a:schemeClr val="tx1"/>
                </a:solidFill>
              </a:rPr>
              <a:pPr algn="ctr"/>
              <a:t>7</a:t>
            </a:fld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szak nehézségei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Műhelymunkák elkészítése</a:t>
            </a:r>
          </a:p>
          <a:p>
            <a:r>
              <a:rPr lang="hu-HU" dirty="0" smtClean="0"/>
              <a:t>Szakirodalom (tudományos cikkek, tanulmányok, stb.) olvasása angol nyelven</a:t>
            </a:r>
          </a:p>
          <a:p>
            <a:r>
              <a:rPr lang="hu-HU" dirty="0" smtClean="0"/>
              <a:t>Csoportonként eltérő tanári követelményrendszer</a:t>
            </a:r>
          </a:p>
          <a:p>
            <a:r>
              <a:rPr lang="hu-HU" dirty="0" smtClean="0"/>
              <a:t>sok vizsga a vizsgaidőszakban</a:t>
            </a:r>
          </a:p>
          <a:p>
            <a:r>
              <a:rPr lang="hu-HU" dirty="0" smtClean="0"/>
              <a:t>Sokoldalúnak kell lenni: bölcsész szak, de reálos ismeretek is szükségesek</a:t>
            </a:r>
          </a:p>
          <a:p>
            <a:r>
              <a:rPr lang="hu-HU" dirty="0" smtClean="0"/>
              <a:t>A teljes képzés nagyon hosszú: </a:t>
            </a:r>
            <a:r>
              <a:rPr lang="hu-HU" dirty="0" smtClean="0"/>
              <a:t>kb. </a:t>
            </a:r>
            <a:r>
              <a:rPr lang="hu-HU" dirty="0" smtClean="0"/>
              <a:t>10-12 év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715140" y="6286520"/>
            <a:ext cx="2133600" cy="365125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2015.11.30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2895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Pálinkás Brigitta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28992" y="6286520"/>
            <a:ext cx="2133600" cy="365125"/>
          </a:xfrm>
        </p:spPr>
        <p:txBody>
          <a:bodyPr/>
          <a:lstStyle/>
          <a:p>
            <a:pPr algn="ctr"/>
            <a:fld id="{88A899BD-B25C-46E1-8618-16AB218E4490}" type="slidenum">
              <a:rPr lang="hu-HU" smtClean="0">
                <a:solidFill>
                  <a:schemeClr val="tx1"/>
                </a:solidFill>
              </a:rPr>
              <a:pPr algn="ctr"/>
              <a:t>8</a:t>
            </a:fld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szak előnyei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Laza szorgalmi időszak</a:t>
            </a:r>
          </a:p>
          <a:p>
            <a:r>
              <a:rPr lang="hu-HU" dirty="0" smtClean="0"/>
              <a:t>Jól összeállítható órarend</a:t>
            </a:r>
          </a:p>
          <a:p>
            <a:r>
              <a:rPr lang="hu-HU" dirty="0" smtClean="0"/>
              <a:t>Előadásokra nem kötelező bejárni</a:t>
            </a:r>
          </a:p>
          <a:p>
            <a:r>
              <a:rPr lang="hu-HU" dirty="0" smtClean="0"/>
              <a:t>Közvetlen viszony az </a:t>
            </a:r>
            <a:r>
              <a:rPr lang="hu-HU" dirty="0" smtClean="0"/>
              <a:t>oktatókkal</a:t>
            </a:r>
          </a:p>
          <a:p>
            <a:r>
              <a:rPr lang="hu-HU" dirty="0" smtClean="0"/>
              <a:t>Lehet jó jegyet szerezni</a:t>
            </a:r>
            <a:endParaRPr lang="hu-HU" dirty="0" smtClean="0"/>
          </a:p>
          <a:p>
            <a:r>
              <a:rPr lang="hu-HU" dirty="0" smtClean="0"/>
              <a:t>Nincs szóbeli vizsga</a:t>
            </a:r>
          </a:p>
          <a:p>
            <a:r>
              <a:rPr lang="hu-HU" dirty="0" smtClean="0"/>
              <a:t>érdekes dolgokról tanulhat az </a:t>
            </a:r>
            <a:r>
              <a:rPr lang="hu-HU" dirty="0" smtClean="0"/>
              <a:t>ember, amit még a hétköznapokban is alkalmazhat</a:t>
            </a:r>
          </a:p>
          <a:p>
            <a:r>
              <a:rPr lang="hu-HU" dirty="0" smtClean="0"/>
              <a:t>Tréning hét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715140" y="6357958"/>
            <a:ext cx="2133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2015.11.30.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5720" y="6357958"/>
            <a:ext cx="2895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Pálinkás Brigitta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500430" y="6286520"/>
            <a:ext cx="2133600" cy="365125"/>
          </a:xfrm>
        </p:spPr>
        <p:txBody>
          <a:bodyPr/>
          <a:lstStyle/>
          <a:p>
            <a:pPr algn="ctr"/>
            <a:fld id="{88A899BD-B25C-46E1-8618-16AB218E4490}" type="slidenum">
              <a:rPr lang="hu-HU" smtClean="0">
                <a:solidFill>
                  <a:schemeClr val="tx1"/>
                </a:solidFill>
              </a:rPr>
              <a:pPr algn="ctr"/>
              <a:t>9</a:t>
            </a:fld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362</Words>
  <Application>Microsoft Office PowerPoint</Application>
  <PresentationFormat>Diavetítés a képernyőre (4:3 oldalarány)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Pályaválasztási napok</vt:lpstr>
      <vt:lpstr>Felvételi követelmények</vt:lpstr>
      <vt:lpstr>A képzés szerkezete</vt:lpstr>
      <vt:lpstr>Mi a pszichológia?</vt:lpstr>
      <vt:lpstr>5. dia</vt:lpstr>
      <vt:lpstr>Pszichológia az egyetemen</vt:lpstr>
      <vt:lpstr>Elhelyezkedés</vt:lpstr>
      <vt:lpstr>A szak nehézségei</vt:lpstr>
      <vt:lpstr>A szak előnyei</vt:lpstr>
      <vt:lpstr>Egyetemi élet</vt:lpstr>
      <vt:lpstr>Kinek ajánlom ezt a szakot?</vt:lpstr>
      <vt:lpstr>12.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Pályaválasztási napok</dc:title>
  <dc:creator>microsoft</dc:creator>
  <cp:lastModifiedBy>microsoft</cp:lastModifiedBy>
  <cp:revision>20</cp:revision>
  <dcterms:created xsi:type="dcterms:W3CDTF">2015-11-21T22:12:33Z</dcterms:created>
  <dcterms:modified xsi:type="dcterms:W3CDTF">2015-11-30T11:05:32Z</dcterms:modified>
</cp:coreProperties>
</file>