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5" r:id="rId1"/>
  </p:sldMasterIdLst>
  <p:sldIdLst>
    <p:sldId id="256" r:id="rId2"/>
    <p:sldId id="258" r:id="rId3"/>
    <p:sldId id="268" r:id="rId4"/>
    <p:sldId id="265" r:id="rId5"/>
    <p:sldId id="266" r:id="rId6"/>
    <p:sldId id="262" r:id="rId7"/>
    <p:sldId id="263" r:id="rId8"/>
    <p:sldId id="259" r:id="rId9"/>
    <p:sldId id="260" r:id="rId10"/>
    <p:sldId id="269" r:id="rId11"/>
    <p:sldId id="267" r:id="rId12"/>
    <p:sldId id="261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8A3DBEF-A034-4D8A-BBE7-50445FFC7B3F}" type="datetimeFigureOut">
              <a:rPr lang="hu-HU" smtClean="0"/>
              <a:t>2015.11.29.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AA367909-2CD5-4F91-9E51-6D6DC7A58B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3240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DBEF-A034-4D8A-BBE7-50445FFC7B3F}" type="datetimeFigureOut">
              <a:rPr lang="hu-HU" smtClean="0"/>
              <a:t>2015.11.29.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7909-2CD5-4F91-9E51-6D6DC7A58B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9415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DBEF-A034-4D8A-BBE7-50445FFC7B3F}" type="datetimeFigureOut">
              <a:rPr lang="hu-HU" smtClean="0"/>
              <a:t>2015.11.29.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7909-2CD5-4F91-9E51-6D6DC7A58B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3616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DBEF-A034-4D8A-BBE7-50445FFC7B3F}" type="datetimeFigureOut">
              <a:rPr lang="hu-HU" smtClean="0"/>
              <a:t>2015.11.29.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7909-2CD5-4F91-9E51-6D6DC7A58B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506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DBEF-A034-4D8A-BBE7-50445FFC7B3F}" type="datetimeFigureOut">
              <a:rPr lang="hu-HU" smtClean="0"/>
              <a:t>2015.11.29.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7909-2CD5-4F91-9E51-6D6DC7A58B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1769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DBEF-A034-4D8A-BBE7-50445FFC7B3F}" type="datetimeFigureOut">
              <a:rPr lang="hu-HU" smtClean="0"/>
              <a:t>2015.11.29.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7909-2CD5-4F91-9E51-6D6DC7A58B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3544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DBEF-A034-4D8A-BBE7-50445FFC7B3F}" type="datetimeFigureOut">
              <a:rPr lang="hu-HU" smtClean="0"/>
              <a:t>2015.11.29.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7909-2CD5-4F91-9E51-6D6DC7A58B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9918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DBEF-A034-4D8A-BBE7-50445FFC7B3F}" type="datetimeFigureOut">
              <a:rPr lang="hu-HU" smtClean="0"/>
              <a:t>2015.11.29.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7909-2CD5-4F91-9E51-6D6DC7A58B36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377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DBEF-A034-4D8A-BBE7-50445FFC7B3F}" type="datetimeFigureOut">
              <a:rPr lang="hu-HU" smtClean="0"/>
              <a:t>2015.11.29.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7909-2CD5-4F91-9E51-6D6DC7A58B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4082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DBEF-A034-4D8A-BBE7-50445FFC7B3F}" type="datetimeFigureOut">
              <a:rPr lang="hu-HU" smtClean="0"/>
              <a:t>2015.11.29.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7909-2CD5-4F91-9E51-6D6DC7A58B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3468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DBEF-A034-4D8A-BBE7-50445FFC7B3F}" type="datetimeFigureOut">
              <a:rPr lang="hu-HU" smtClean="0"/>
              <a:t>2015.11.29.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7909-2CD5-4F91-9E51-6D6DC7A58B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9196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DBEF-A034-4D8A-BBE7-50445FFC7B3F}" type="datetimeFigureOut">
              <a:rPr lang="hu-HU" smtClean="0"/>
              <a:t>2015.11.29.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7909-2CD5-4F91-9E51-6D6DC7A58B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130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DBEF-A034-4D8A-BBE7-50445FFC7B3F}" type="datetimeFigureOut">
              <a:rPr lang="hu-HU" smtClean="0"/>
              <a:t>2015.11.29.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7909-2CD5-4F91-9E51-6D6DC7A58B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6432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DBEF-A034-4D8A-BBE7-50445FFC7B3F}" type="datetimeFigureOut">
              <a:rPr lang="hu-HU" smtClean="0"/>
              <a:t>2015.11.29.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7909-2CD5-4F91-9E51-6D6DC7A58B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1232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DBEF-A034-4D8A-BBE7-50445FFC7B3F}" type="datetimeFigureOut">
              <a:rPr lang="hu-HU" smtClean="0"/>
              <a:t>2015.11.29.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7909-2CD5-4F91-9E51-6D6DC7A58B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817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DBEF-A034-4D8A-BBE7-50445FFC7B3F}" type="datetimeFigureOut">
              <a:rPr lang="hu-HU" smtClean="0"/>
              <a:t>2015.11.29.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7909-2CD5-4F91-9E51-6D6DC7A58B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64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DBEF-A034-4D8A-BBE7-50445FFC7B3F}" type="datetimeFigureOut">
              <a:rPr lang="hu-HU" smtClean="0"/>
              <a:t>2015.11.29.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7909-2CD5-4F91-9E51-6D6DC7A58B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2849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8A3DBEF-A034-4D8A-BBE7-50445FFC7B3F}" type="datetimeFigureOut">
              <a:rPr lang="hu-HU" smtClean="0"/>
              <a:t>2015.11.29.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367909-2CD5-4F91-9E51-6D6DC7A58B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93019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1" r:id="rId16"/>
    <p:sldLayoutId id="214748392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tk.bme.hu/" TargetMode="External"/><Relationship Id="rId2" Type="http://schemas.openxmlformats.org/officeDocument/2006/relationships/hyperlink" Target="http://www.sc.bme.h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me.hu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Budapesti Műszaki és Gazdaságtudományi Egyetem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Műszaki menedzser szak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725714" y="5791199"/>
            <a:ext cx="3599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KIG Pályaválasztási Napok 2015.11.30.</a:t>
            </a:r>
          </a:p>
          <a:p>
            <a:r>
              <a:rPr lang="hu-HU" dirty="0" smtClean="0"/>
              <a:t>Papp Gabriella (KIG 2002-2006)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45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Neked való a szak, ha…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Nem riadsz vissza a matematikától és a statisztikától</a:t>
            </a:r>
          </a:p>
          <a:p>
            <a:r>
              <a:rPr lang="hu-HU" dirty="0" smtClean="0"/>
              <a:t>Legyőzöd a nehézségeket, akkor is ha fáj</a:t>
            </a:r>
          </a:p>
          <a:p>
            <a:r>
              <a:rPr lang="hu-HU" dirty="0" smtClean="0"/>
              <a:t>Szeretnél átfogó ismeretekkel rendelkezni több szakterületet és tudományágat </a:t>
            </a:r>
            <a:r>
              <a:rPr lang="hu-HU" dirty="0" smtClean="0"/>
              <a:t>illetően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26574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További információ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51831" y="2237602"/>
            <a:ext cx="3203811" cy="2279808"/>
          </a:xfrm>
        </p:spPr>
        <p:txBody>
          <a:bodyPr>
            <a:normAutofit/>
          </a:bodyPr>
          <a:lstStyle/>
          <a:p>
            <a:r>
              <a:rPr lang="hu-HU" sz="2200" b="1" dirty="0" err="1" smtClean="0">
                <a:hlinkClick r:id="rId2"/>
              </a:rPr>
              <a:t>www.sc.bme.hu</a:t>
            </a:r>
            <a:endParaRPr lang="hu-HU" sz="2200" b="1" dirty="0" smtClean="0"/>
          </a:p>
          <a:p>
            <a:r>
              <a:rPr lang="hu-HU" sz="2200" b="1" dirty="0" err="1" smtClean="0">
                <a:hlinkClick r:id="rId3"/>
              </a:rPr>
              <a:t>www.gtk.bme.hu</a:t>
            </a:r>
            <a:endParaRPr lang="hu-HU" sz="2200" b="1" dirty="0" smtClean="0"/>
          </a:p>
          <a:p>
            <a:r>
              <a:rPr lang="hu-HU" sz="2200" b="1" dirty="0" err="1" smtClean="0">
                <a:hlinkClick r:id="rId4"/>
              </a:rPr>
              <a:t>www.bme.hu</a:t>
            </a:r>
            <a:endParaRPr lang="hu-HU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76896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b="1" dirty="0" smtClean="0"/>
              <a:t>Papp Gabriella</a:t>
            </a:r>
          </a:p>
          <a:p>
            <a:r>
              <a:rPr lang="hu-HU" sz="2000" dirty="0" smtClean="0"/>
              <a:t>Telefon: 0670/940-0447</a:t>
            </a:r>
          </a:p>
          <a:p>
            <a:r>
              <a:rPr lang="hu-HU" sz="2000" dirty="0" smtClean="0"/>
              <a:t>E-mail:pella8710@</a:t>
            </a:r>
            <a:r>
              <a:rPr lang="hu-HU" sz="2000" dirty="0" err="1" smtClean="0"/>
              <a:t>gmail.com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80934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Mi fán terem a műszaki menedzser?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5866" y="1613814"/>
            <a:ext cx="5696855" cy="3649133"/>
          </a:xfrm>
        </p:spPr>
        <p:txBody>
          <a:bodyPr>
            <a:normAutofit/>
          </a:bodyPr>
          <a:lstStyle/>
          <a:p>
            <a:r>
              <a:rPr lang="hu-HU" sz="2000" dirty="0" smtClean="0"/>
              <a:t>A műszaki menedzser közös nyelvet beszél mind a műszaki, mind a gazdasági szakemberekkel, kiemelkedő tudással rendelkezik mind a menedzsment- és technológiai folyamatok tervezése és fejlesztése terén, valamint ezek gazdasági és pénzügyi aspektusait is érti.</a:t>
            </a:r>
            <a:endParaRPr lang="hu-HU" sz="2000" dirty="0"/>
          </a:p>
        </p:txBody>
      </p:sp>
      <p:sp>
        <p:nvSpPr>
          <p:cNvPr id="6" name="Lekerekített téglalap 5"/>
          <p:cNvSpPr/>
          <p:nvPr/>
        </p:nvSpPr>
        <p:spPr>
          <a:xfrm>
            <a:off x="9370163" y="5434493"/>
            <a:ext cx="2569029" cy="55154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Vállalat-gazdaságtan</a:t>
            </a:r>
            <a:endParaRPr lang="hu-HU" dirty="0"/>
          </a:p>
        </p:txBody>
      </p:sp>
      <p:sp>
        <p:nvSpPr>
          <p:cNvPr id="9" name="Lekerekített téglalap 8"/>
          <p:cNvSpPr/>
          <p:nvPr/>
        </p:nvSpPr>
        <p:spPr>
          <a:xfrm>
            <a:off x="9370163" y="6022319"/>
            <a:ext cx="2569029" cy="55154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Vállalati pénzügyek</a:t>
            </a:r>
            <a:endParaRPr lang="hu-HU" dirty="0"/>
          </a:p>
        </p:txBody>
      </p:sp>
      <p:sp>
        <p:nvSpPr>
          <p:cNvPr id="10" name="Lekerekített téglalap 9"/>
          <p:cNvSpPr/>
          <p:nvPr/>
        </p:nvSpPr>
        <p:spPr>
          <a:xfrm>
            <a:off x="9370163" y="4824893"/>
            <a:ext cx="1222379" cy="55154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Számvitel</a:t>
            </a:r>
            <a:endParaRPr lang="hu-HU" dirty="0"/>
          </a:p>
        </p:txBody>
      </p:sp>
      <p:sp>
        <p:nvSpPr>
          <p:cNvPr id="11" name="Lekerekített téglalap 10"/>
          <p:cNvSpPr/>
          <p:nvPr/>
        </p:nvSpPr>
        <p:spPr>
          <a:xfrm>
            <a:off x="10654677" y="4835776"/>
            <a:ext cx="1241425" cy="55154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Üzleti jog</a:t>
            </a:r>
            <a:endParaRPr lang="hu-HU" dirty="0"/>
          </a:p>
        </p:txBody>
      </p:sp>
      <p:sp>
        <p:nvSpPr>
          <p:cNvPr id="12" name="Lekerekített téglalap 11"/>
          <p:cNvSpPr/>
          <p:nvPr/>
        </p:nvSpPr>
        <p:spPr>
          <a:xfrm>
            <a:off x="2975954" y="4820937"/>
            <a:ext cx="2569029" cy="55154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Marketing</a:t>
            </a:r>
            <a:endParaRPr lang="hu-HU" dirty="0"/>
          </a:p>
        </p:txBody>
      </p:sp>
      <p:sp>
        <p:nvSpPr>
          <p:cNvPr id="13" name="Lekerekített téglalap 12"/>
          <p:cNvSpPr/>
          <p:nvPr/>
        </p:nvSpPr>
        <p:spPr>
          <a:xfrm>
            <a:off x="9296400" y="228600"/>
            <a:ext cx="2569029" cy="55154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Termelés menedzsment</a:t>
            </a:r>
            <a:endParaRPr lang="hu-HU" dirty="0"/>
          </a:p>
        </p:txBody>
      </p:sp>
      <p:sp>
        <p:nvSpPr>
          <p:cNvPr id="14" name="Lekerekített téglalap 13"/>
          <p:cNvSpPr/>
          <p:nvPr/>
        </p:nvSpPr>
        <p:spPr>
          <a:xfrm>
            <a:off x="6192720" y="3006190"/>
            <a:ext cx="2569029" cy="55154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Minőségmenedzsment</a:t>
            </a:r>
            <a:endParaRPr lang="hu-HU" dirty="0"/>
          </a:p>
        </p:txBody>
      </p:sp>
      <p:sp>
        <p:nvSpPr>
          <p:cNvPr id="15" name="Lekerekített téglalap 14"/>
          <p:cNvSpPr/>
          <p:nvPr/>
        </p:nvSpPr>
        <p:spPr>
          <a:xfrm>
            <a:off x="166374" y="4820937"/>
            <a:ext cx="2569029" cy="551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Gazdaságstatisztika</a:t>
            </a:r>
            <a:endParaRPr lang="hu-HU" dirty="0"/>
          </a:p>
        </p:txBody>
      </p:sp>
      <p:sp>
        <p:nvSpPr>
          <p:cNvPr id="16" name="Lekerekített téglalap 15"/>
          <p:cNvSpPr/>
          <p:nvPr/>
        </p:nvSpPr>
        <p:spPr>
          <a:xfrm>
            <a:off x="9296400" y="834574"/>
            <a:ext cx="2569029" cy="55154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Termékmenedzsment</a:t>
            </a:r>
            <a:endParaRPr lang="hu-HU" dirty="0"/>
          </a:p>
        </p:txBody>
      </p:sp>
      <p:sp>
        <p:nvSpPr>
          <p:cNvPr id="17" name="Lekerekített téglalap 16"/>
          <p:cNvSpPr/>
          <p:nvPr/>
        </p:nvSpPr>
        <p:spPr>
          <a:xfrm>
            <a:off x="9296400" y="1703924"/>
            <a:ext cx="2569029" cy="55154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Környezet gazdaságtan</a:t>
            </a:r>
            <a:endParaRPr lang="hu-HU" dirty="0"/>
          </a:p>
        </p:txBody>
      </p:sp>
      <p:sp>
        <p:nvSpPr>
          <p:cNvPr id="18" name="Lekerekített téglalap 17"/>
          <p:cNvSpPr/>
          <p:nvPr/>
        </p:nvSpPr>
        <p:spPr>
          <a:xfrm>
            <a:off x="2975573" y="5416736"/>
            <a:ext cx="2569029" cy="55154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Kommunikáció</a:t>
            </a:r>
            <a:endParaRPr lang="hu-HU" dirty="0"/>
          </a:p>
        </p:txBody>
      </p:sp>
      <p:sp>
        <p:nvSpPr>
          <p:cNvPr id="19" name="Lekerekített téglalap 18"/>
          <p:cNvSpPr/>
          <p:nvPr/>
        </p:nvSpPr>
        <p:spPr>
          <a:xfrm>
            <a:off x="5925461" y="4816804"/>
            <a:ext cx="2569029" cy="55154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Anyagismeret</a:t>
            </a:r>
            <a:endParaRPr lang="hu-HU" dirty="0"/>
          </a:p>
        </p:txBody>
      </p:sp>
      <p:sp>
        <p:nvSpPr>
          <p:cNvPr id="20" name="Lekerekített téglalap 19"/>
          <p:cNvSpPr/>
          <p:nvPr/>
        </p:nvSpPr>
        <p:spPr>
          <a:xfrm>
            <a:off x="5925461" y="5420943"/>
            <a:ext cx="2569029" cy="551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Mechanika</a:t>
            </a:r>
          </a:p>
        </p:txBody>
      </p:sp>
      <p:sp>
        <p:nvSpPr>
          <p:cNvPr id="21" name="Lekerekített téglalap 20"/>
          <p:cNvSpPr/>
          <p:nvPr/>
        </p:nvSpPr>
        <p:spPr>
          <a:xfrm>
            <a:off x="5925461" y="6007471"/>
            <a:ext cx="2569029" cy="55154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Digitális technika</a:t>
            </a:r>
          </a:p>
        </p:txBody>
      </p:sp>
      <p:sp>
        <p:nvSpPr>
          <p:cNvPr id="22" name="Lekerekített téglalap 21"/>
          <p:cNvSpPr/>
          <p:nvPr/>
        </p:nvSpPr>
        <p:spPr>
          <a:xfrm>
            <a:off x="9326788" y="3474664"/>
            <a:ext cx="2569029" cy="55154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Közlekedéstudományi ismeretek</a:t>
            </a:r>
            <a:endParaRPr lang="hu-HU" dirty="0"/>
          </a:p>
        </p:txBody>
      </p:sp>
      <p:sp>
        <p:nvSpPr>
          <p:cNvPr id="23" name="Lekerekített téglalap 22"/>
          <p:cNvSpPr/>
          <p:nvPr/>
        </p:nvSpPr>
        <p:spPr>
          <a:xfrm>
            <a:off x="9326788" y="2886838"/>
            <a:ext cx="2569029" cy="55154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Építészeti ismeretek</a:t>
            </a:r>
            <a:endParaRPr lang="hu-HU" dirty="0"/>
          </a:p>
        </p:txBody>
      </p:sp>
      <p:sp>
        <p:nvSpPr>
          <p:cNvPr id="24" name="Lekerekített téglalap 23"/>
          <p:cNvSpPr/>
          <p:nvPr/>
        </p:nvSpPr>
        <p:spPr>
          <a:xfrm>
            <a:off x="9329507" y="2295381"/>
            <a:ext cx="2569029" cy="55154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Építőmérnöki ismeretek</a:t>
            </a:r>
            <a:endParaRPr lang="hu-HU" dirty="0"/>
          </a:p>
        </p:txBody>
      </p:sp>
      <p:sp>
        <p:nvSpPr>
          <p:cNvPr id="25" name="Lekerekített téglalap 24"/>
          <p:cNvSpPr/>
          <p:nvPr/>
        </p:nvSpPr>
        <p:spPr>
          <a:xfrm>
            <a:off x="166148" y="5416737"/>
            <a:ext cx="2569029" cy="551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Matematika</a:t>
            </a:r>
            <a:endParaRPr lang="hu-HU" dirty="0"/>
          </a:p>
        </p:txBody>
      </p:sp>
      <p:sp>
        <p:nvSpPr>
          <p:cNvPr id="26" name="Lekerekített téglalap 25"/>
          <p:cNvSpPr/>
          <p:nvPr/>
        </p:nvSpPr>
        <p:spPr>
          <a:xfrm>
            <a:off x="166148" y="6007471"/>
            <a:ext cx="2569029" cy="551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Mikro- és makro ökonómia</a:t>
            </a:r>
            <a:endParaRPr lang="hu-HU" dirty="0"/>
          </a:p>
        </p:txBody>
      </p:sp>
      <p:sp>
        <p:nvSpPr>
          <p:cNvPr id="28" name="Lekerekített téglalap 27"/>
          <p:cNvSpPr/>
          <p:nvPr/>
        </p:nvSpPr>
        <p:spPr>
          <a:xfrm>
            <a:off x="6192721" y="3639970"/>
            <a:ext cx="2569029" cy="55154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HR menedzsment</a:t>
            </a:r>
            <a:endParaRPr lang="hu-HU" dirty="0"/>
          </a:p>
        </p:txBody>
      </p:sp>
      <p:sp>
        <p:nvSpPr>
          <p:cNvPr id="30" name="Lekerekített téglalap 29"/>
          <p:cNvSpPr/>
          <p:nvPr/>
        </p:nvSpPr>
        <p:spPr>
          <a:xfrm>
            <a:off x="2975573" y="6007471"/>
            <a:ext cx="2569029" cy="55154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Pszichológia</a:t>
            </a:r>
            <a:endParaRPr lang="hu-HU" dirty="0"/>
          </a:p>
        </p:txBody>
      </p:sp>
      <p:sp>
        <p:nvSpPr>
          <p:cNvPr id="31" name="Szív 30"/>
          <p:cNvSpPr/>
          <p:nvPr/>
        </p:nvSpPr>
        <p:spPr>
          <a:xfrm>
            <a:off x="2276022" y="5416736"/>
            <a:ext cx="597807" cy="567725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3</a:t>
            </a:r>
            <a:endParaRPr lang="hu-HU" b="1" dirty="0"/>
          </a:p>
        </p:txBody>
      </p:sp>
      <p:sp>
        <p:nvSpPr>
          <p:cNvPr id="32" name="Szív 31"/>
          <p:cNvSpPr/>
          <p:nvPr/>
        </p:nvSpPr>
        <p:spPr>
          <a:xfrm>
            <a:off x="2296167" y="6047026"/>
            <a:ext cx="607556" cy="50776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2</a:t>
            </a:r>
          </a:p>
        </p:txBody>
      </p:sp>
      <p:sp>
        <p:nvSpPr>
          <p:cNvPr id="27" name="Szív 26"/>
          <p:cNvSpPr/>
          <p:nvPr/>
        </p:nvSpPr>
        <p:spPr>
          <a:xfrm>
            <a:off x="2337471" y="4807450"/>
            <a:ext cx="607556" cy="50776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1</a:t>
            </a:r>
            <a:endParaRPr lang="hu-HU" b="1" dirty="0"/>
          </a:p>
        </p:txBody>
      </p:sp>
      <p:sp>
        <p:nvSpPr>
          <p:cNvPr id="4" name="Villám 3"/>
          <p:cNvSpPr/>
          <p:nvPr/>
        </p:nvSpPr>
        <p:spPr>
          <a:xfrm>
            <a:off x="104239" y="4308870"/>
            <a:ext cx="818866" cy="641445"/>
          </a:xfrm>
          <a:prstGeom prst="lightningBol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143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NEM Műszaki menedzser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/>
              <a:t>A műszaki menedzser </a:t>
            </a:r>
            <a:r>
              <a:rPr lang="hu-HU" sz="2000" dirty="0" smtClean="0"/>
              <a:t>az, </a:t>
            </a:r>
            <a:r>
              <a:rPr lang="hu-HU" sz="2000" dirty="0"/>
              <a:t>aki mások </a:t>
            </a:r>
            <a:r>
              <a:rPr lang="hu-HU" sz="2000" dirty="0" smtClean="0"/>
              <a:t>főnöke.</a:t>
            </a:r>
            <a:endParaRPr lang="hu-HU" sz="2000" dirty="0"/>
          </a:p>
          <a:p>
            <a:r>
              <a:rPr lang="hu-HU" sz="2000" dirty="0"/>
              <a:t>A műszaki menedzserek nem értenek </a:t>
            </a:r>
            <a:r>
              <a:rPr lang="hu-HU" sz="2000" dirty="0" smtClean="0"/>
              <a:t>semmihez.</a:t>
            </a:r>
            <a:endParaRPr lang="hu-HU" sz="2000" dirty="0"/>
          </a:p>
          <a:p>
            <a:r>
              <a:rPr lang="hu-HU" sz="2000" dirty="0"/>
              <a:t>A műszaki menedzser mindenhez </a:t>
            </a:r>
            <a:r>
              <a:rPr lang="hu-HU" sz="2000" dirty="0" smtClean="0"/>
              <a:t>ért.</a:t>
            </a:r>
            <a:endParaRPr lang="hu-HU" sz="2000" dirty="0"/>
          </a:p>
        </p:txBody>
      </p:sp>
      <p:sp>
        <p:nvSpPr>
          <p:cNvPr id="4" name="Tilos tábla 3"/>
          <p:cNvSpPr/>
          <p:nvPr/>
        </p:nvSpPr>
        <p:spPr>
          <a:xfrm>
            <a:off x="6515327" y="2142067"/>
            <a:ext cx="3165702" cy="3011261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5" name="Villám 4"/>
          <p:cNvSpPr/>
          <p:nvPr/>
        </p:nvSpPr>
        <p:spPr>
          <a:xfrm>
            <a:off x="71652" y="3325188"/>
            <a:ext cx="818866" cy="641445"/>
          </a:xfrm>
          <a:prstGeom prst="lightningBol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511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Felvételi 2016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1" y="1843315"/>
            <a:ext cx="10131425" cy="3947886"/>
          </a:xfrm>
        </p:spPr>
        <p:txBody>
          <a:bodyPr/>
          <a:lstStyle/>
          <a:p>
            <a:pPr marL="0" indent="0">
              <a:buNone/>
            </a:pPr>
            <a:endParaRPr lang="hu-HU" b="1" dirty="0" smtClean="0"/>
          </a:p>
          <a:p>
            <a:pPr marL="0" indent="0">
              <a:buNone/>
            </a:pPr>
            <a:r>
              <a:rPr lang="hu-HU" b="1" dirty="0" smtClean="0"/>
              <a:t> </a:t>
            </a:r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078" y="288244"/>
            <a:ext cx="7528991" cy="6431870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>
          <a:xfrm>
            <a:off x="4209144" y="3309258"/>
            <a:ext cx="8040914" cy="4644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kerekített téglalap 5"/>
          <p:cNvSpPr/>
          <p:nvPr/>
        </p:nvSpPr>
        <p:spPr>
          <a:xfrm rot="1829860">
            <a:off x="6981371" y="1224277"/>
            <a:ext cx="1494971" cy="841828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Felvételi pontszámok</a:t>
            </a:r>
          </a:p>
          <a:p>
            <a:pPr algn="ctr"/>
            <a:r>
              <a:rPr lang="hu-HU" b="1" dirty="0" smtClean="0">
                <a:solidFill>
                  <a:schemeClr val="bg1"/>
                </a:solidFill>
              </a:rPr>
              <a:t>2015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264890" y="3120586"/>
            <a:ext cx="1259113" cy="39188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Fizika</a:t>
            </a:r>
            <a:endParaRPr lang="hu-HU" dirty="0"/>
          </a:p>
        </p:txBody>
      </p:sp>
      <p:sp>
        <p:nvSpPr>
          <p:cNvPr id="8" name="Lekerekített téglalap 7"/>
          <p:cNvSpPr/>
          <p:nvPr/>
        </p:nvSpPr>
        <p:spPr>
          <a:xfrm>
            <a:off x="1593968" y="3120586"/>
            <a:ext cx="1259113" cy="39188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Biológia</a:t>
            </a:r>
            <a:endParaRPr lang="hu-HU" dirty="0"/>
          </a:p>
        </p:txBody>
      </p:sp>
      <p:sp>
        <p:nvSpPr>
          <p:cNvPr id="9" name="Lekerekített téglalap 8"/>
          <p:cNvSpPr/>
          <p:nvPr/>
        </p:nvSpPr>
        <p:spPr>
          <a:xfrm>
            <a:off x="164819" y="5199455"/>
            <a:ext cx="1887273" cy="573315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Elektronikai alapismeretek</a:t>
            </a:r>
            <a:endParaRPr lang="hu-HU" dirty="0"/>
          </a:p>
        </p:txBody>
      </p:sp>
      <p:sp>
        <p:nvSpPr>
          <p:cNvPr id="10" name="Lekerekített téglalap 9"/>
          <p:cNvSpPr/>
          <p:nvPr/>
        </p:nvSpPr>
        <p:spPr>
          <a:xfrm>
            <a:off x="173131" y="4412983"/>
            <a:ext cx="1887273" cy="573315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Építészeti alapismeretek</a:t>
            </a:r>
            <a:endParaRPr lang="hu-HU" dirty="0"/>
          </a:p>
        </p:txBody>
      </p:sp>
      <p:sp>
        <p:nvSpPr>
          <p:cNvPr id="11" name="Lekerekített téglalap 10"/>
          <p:cNvSpPr/>
          <p:nvPr/>
        </p:nvSpPr>
        <p:spPr>
          <a:xfrm>
            <a:off x="2923046" y="3127842"/>
            <a:ext cx="1381647" cy="39188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Informatika</a:t>
            </a:r>
            <a:endParaRPr lang="hu-HU" dirty="0"/>
          </a:p>
        </p:txBody>
      </p:sp>
      <p:sp>
        <p:nvSpPr>
          <p:cNvPr id="12" name="Lekerekített téglalap 11"/>
          <p:cNvSpPr/>
          <p:nvPr/>
        </p:nvSpPr>
        <p:spPr>
          <a:xfrm>
            <a:off x="264889" y="3666863"/>
            <a:ext cx="1259113" cy="39188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Kémia</a:t>
            </a:r>
            <a:endParaRPr lang="hu-HU" dirty="0"/>
          </a:p>
        </p:txBody>
      </p:sp>
      <p:sp>
        <p:nvSpPr>
          <p:cNvPr id="13" name="Lekerekített téglalap 12"/>
          <p:cNvSpPr/>
          <p:nvPr/>
        </p:nvSpPr>
        <p:spPr>
          <a:xfrm>
            <a:off x="164819" y="5936340"/>
            <a:ext cx="1914258" cy="573315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Környezetvédelmi alapismeretek</a:t>
            </a:r>
            <a:endParaRPr lang="hu-HU" dirty="0"/>
          </a:p>
        </p:txBody>
      </p:sp>
      <p:sp>
        <p:nvSpPr>
          <p:cNvPr id="14" name="Lekerekített téglalap 13"/>
          <p:cNvSpPr/>
          <p:nvPr/>
        </p:nvSpPr>
        <p:spPr>
          <a:xfrm>
            <a:off x="2036672" y="3676042"/>
            <a:ext cx="1887273" cy="573315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Közlekedési alapismeretek</a:t>
            </a:r>
            <a:endParaRPr lang="hu-HU" dirty="0"/>
          </a:p>
        </p:txBody>
      </p:sp>
      <p:sp>
        <p:nvSpPr>
          <p:cNvPr id="15" name="Lekerekített téglalap 14"/>
          <p:cNvSpPr/>
          <p:nvPr/>
        </p:nvSpPr>
        <p:spPr>
          <a:xfrm>
            <a:off x="2252345" y="4412982"/>
            <a:ext cx="1887273" cy="573315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Közgazdasági alapismeretek</a:t>
            </a:r>
            <a:endParaRPr lang="hu-HU" dirty="0"/>
          </a:p>
        </p:txBody>
      </p:sp>
      <p:sp>
        <p:nvSpPr>
          <p:cNvPr id="16" name="Lekerekített téglalap 15"/>
          <p:cNvSpPr/>
          <p:nvPr/>
        </p:nvSpPr>
        <p:spPr>
          <a:xfrm>
            <a:off x="2252345" y="5199455"/>
            <a:ext cx="1887273" cy="573315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Gazdasági ismeretek</a:t>
            </a:r>
            <a:endParaRPr lang="hu-HU" dirty="0"/>
          </a:p>
        </p:txBody>
      </p:sp>
      <p:sp>
        <p:nvSpPr>
          <p:cNvPr id="17" name="Lekerekített téglalap 16"/>
          <p:cNvSpPr/>
          <p:nvPr/>
        </p:nvSpPr>
        <p:spPr>
          <a:xfrm>
            <a:off x="2252345" y="5936340"/>
            <a:ext cx="1887273" cy="573315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Kereskedelmi marketing</a:t>
            </a:r>
            <a:endParaRPr lang="hu-HU" dirty="0"/>
          </a:p>
        </p:txBody>
      </p:sp>
      <p:sp>
        <p:nvSpPr>
          <p:cNvPr id="18" name="Lekerekített téglalap 17"/>
          <p:cNvSpPr/>
          <p:nvPr/>
        </p:nvSpPr>
        <p:spPr>
          <a:xfrm>
            <a:off x="443454" y="1985222"/>
            <a:ext cx="1425009" cy="51581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Matematika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9" name="Pluszjel 18"/>
          <p:cNvSpPr/>
          <p:nvPr/>
        </p:nvSpPr>
        <p:spPr>
          <a:xfrm>
            <a:off x="1474581" y="2284083"/>
            <a:ext cx="789299" cy="717717"/>
          </a:xfrm>
          <a:prstGeom prst="mathPlus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1" name="Egyenes összekötő 20"/>
          <p:cNvCxnSpPr/>
          <p:nvPr/>
        </p:nvCxnSpPr>
        <p:spPr>
          <a:xfrm>
            <a:off x="153587" y="2642941"/>
            <a:ext cx="4139874" cy="0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ekerekített téglalap 21"/>
          <p:cNvSpPr/>
          <p:nvPr/>
        </p:nvSpPr>
        <p:spPr>
          <a:xfrm>
            <a:off x="2657243" y="1669157"/>
            <a:ext cx="1494971" cy="841828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Emelt szintért plusz pont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55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pte.hu/sites/pte.hu/files/files/Szolgaltatasok/Egyetemi_elet/pen2013_580_css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113" y="3211058"/>
            <a:ext cx="3673144" cy="244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Egyetemi élet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80934" y="2157999"/>
            <a:ext cx="3363685" cy="1892904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Az első napokban segítenek, aztán segíts magadon</a:t>
            </a:r>
          </a:p>
          <a:p>
            <a:r>
              <a:rPr lang="hu-HU" dirty="0" smtClean="0"/>
              <a:t>Tanulás, munka, tanulás</a:t>
            </a:r>
          </a:p>
          <a:p>
            <a:r>
              <a:rPr lang="hu-HU" dirty="0" smtClean="0"/>
              <a:t>Pihenés, </a:t>
            </a:r>
            <a:r>
              <a:rPr lang="hu-HU" dirty="0" smtClean="0"/>
              <a:t>szórakozás</a:t>
            </a:r>
          </a:p>
          <a:p>
            <a:r>
              <a:rPr lang="hu-HU" dirty="0" smtClean="0"/>
              <a:t>Szakmai és szabadidő társaságok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6" name="Háromszög 5"/>
          <p:cNvSpPr/>
          <p:nvPr/>
        </p:nvSpPr>
        <p:spPr>
          <a:xfrm>
            <a:off x="7394863" y="3211058"/>
            <a:ext cx="3425371" cy="2946400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Lekerekített téglalap 6"/>
          <p:cNvSpPr/>
          <p:nvPr/>
        </p:nvSpPr>
        <p:spPr>
          <a:xfrm>
            <a:off x="8451799" y="2438172"/>
            <a:ext cx="1311501" cy="6966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Jó jegyek</a:t>
            </a:r>
            <a:endParaRPr lang="hu-HU" dirty="0"/>
          </a:p>
        </p:txBody>
      </p:sp>
      <p:sp>
        <p:nvSpPr>
          <p:cNvPr id="9" name="Lekerekített téglalap 8"/>
          <p:cNvSpPr/>
          <p:nvPr/>
        </p:nvSpPr>
        <p:spPr>
          <a:xfrm>
            <a:off x="6059776" y="6089120"/>
            <a:ext cx="1311501" cy="6966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Szociális élet</a:t>
            </a:r>
            <a:endParaRPr lang="hu-HU" dirty="0"/>
          </a:p>
        </p:txBody>
      </p:sp>
      <p:sp>
        <p:nvSpPr>
          <p:cNvPr id="10" name="Lekerekített téglalap 9"/>
          <p:cNvSpPr/>
          <p:nvPr/>
        </p:nvSpPr>
        <p:spPr>
          <a:xfrm>
            <a:off x="10820234" y="6089120"/>
            <a:ext cx="1311501" cy="6966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Elég alvás</a:t>
            </a:r>
            <a:endParaRPr lang="hu-HU" dirty="0"/>
          </a:p>
        </p:txBody>
      </p:sp>
      <p:pic>
        <p:nvPicPr>
          <p:cNvPr id="1026" name="Picture 2" descr="http://topshelfmag.net/wp-content/uploads/2013/03/ExperienceNT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4" y="3985560"/>
            <a:ext cx="4059466" cy="227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te Night or Early Morning Study: Which one is Better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870" y="515153"/>
            <a:ext cx="3293409" cy="247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satcollege.files.wordpress.com/2014/05/179462709.jpg?w=1000&amp;h=67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748" y="315685"/>
            <a:ext cx="2782637" cy="188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55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Lehetőségek az egyetem után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Projekt </a:t>
            </a:r>
            <a:r>
              <a:rPr lang="hu-HU" sz="2000" dirty="0" smtClean="0"/>
              <a:t>menedzser/projekt koordinátor</a:t>
            </a:r>
            <a:endParaRPr lang="hu-HU" sz="2000" dirty="0" smtClean="0"/>
          </a:p>
          <a:p>
            <a:r>
              <a:rPr lang="hu-HU" sz="2000" dirty="0" smtClean="0"/>
              <a:t>Folyamatmérnök/folyamatelemző/folyamatszervező</a:t>
            </a:r>
          </a:p>
          <a:p>
            <a:r>
              <a:rPr lang="hu-HU" sz="2000" dirty="0" smtClean="0"/>
              <a:t>Minőségbiztosítási mérnök</a:t>
            </a:r>
          </a:p>
          <a:p>
            <a:r>
              <a:rPr lang="hu-HU" sz="2000" dirty="0" smtClean="0"/>
              <a:t>Tanácsadó</a:t>
            </a:r>
          </a:p>
          <a:p>
            <a:r>
              <a:rPr lang="hu-HU" sz="2000" dirty="0" smtClean="0"/>
              <a:t>Ügyfél-kapcsolattartó</a:t>
            </a:r>
          </a:p>
          <a:p>
            <a:r>
              <a:rPr lang="hu-HU" sz="2000" dirty="0" err="1" smtClean="0"/>
              <a:t>Sales</a:t>
            </a:r>
            <a:r>
              <a:rPr lang="hu-HU" sz="2000" dirty="0" smtClean="0"/>
              <a:t> menedzser</a:t>
            </a:r>
          </a:p>
          <a:p>
            <a:r>
              <a:rPr lang="hu-HU" sz="2000" dirty="0" smtClean="0"/>
              <a:t>Üzletkötő</a:t>
            </a:r>
          </a:p>
          <a:p>
            <a:r>
              <a:rPr lang="hu-HU" sz="2000" dirty="0" smtClean="0"/>
              <a:t>Beszerzési asszisztens</a:t>
            </a:r>
            <a:endParaRPr lang="hu-HU" sz="2000" dirty="0"/>
          </a:p>
        </p:txBody>
      </p:sp>
      <p:sp>
        <p:nvSpPr>
          <p:cNvPr id="4" name="Lekerekített téglalap 3"/>
          <p:cNvSpPr/>
          <p:nvPr/>
        </p:nvSpPr>
        <p:spPr>
          <a:xfrm>
            <a:off x="7342495" y="2142067"/>
            <a:ext cx="2982727" cy="1429735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/>
              <a:t>Multinacionális cég vagy kis cég</a:t>
            </a:r>
            <a:endParaRPr lang="hu-HU" sz="2000" b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195" y="2855467"/>
            <a:ext cx="1826033" cy="182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9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Használd ki, amíg lehet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000" dirty="0" smtClean="0"/>
              <a:t>Szabadon választható tantárgyak</a:t>
            </a:r>
          </a:p>
          <a:p>
            <a:r>
              <a:rPr lang="hu-HU" sz="2000" dirty="0" smtClean="0"/>
              <a:t>Szakmai programok</a:t>
            </a:r>
          </a:p>
          <a:p>
            <a:r>
              <a:rPr lang="hu-HU" sz="2000" dirty="0" smtClean="0"/>
              <a:t>Lehetőségek külföldön (ösztöndíj, ERASMUS, </a:t>
            </a:r>
            <a:r>
              <a:rPr lang="hu-HU" sz="2000" dirty="0" err="1" smtClean="0"/>
              <a:t>stb</a:t>
            </a:r>
            <a:r>
              <a:rPr lang="hu-HU" sz="2000" dirty="0" smtClean="0"/>
              <a:t>…)</a:t>
            </a:r>
          </a:p>
          <a:p>
            <a:r>
              <a:rPr lang="hu-HU" sz="2000" dirty="0" smtClean="0"/>
              <a:t>Kapcsolati háló építése</a:t>
            </a:r>
          </a:p>
          <a:p>
            <a:r>
              <a:rPr lang="hu-HU" sz="2000" dirty="0"/>
              <a:t>Minden támogatást megkapsz, amit kérsz</a:t>
            </a:r>
            <a:r>
              <a:rPr lang="hu-HU" sz="2000" dirty="0" smtClean="0"/>
              <a:t>! Csak kérned kell.</a:t>
            </a:r>
            <a:endParaRPr lang="hu-HU" sz="2000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8734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Tévhitek az egyetemen, valamit valamiért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egyetem csak buli</a:t>
            </a:r>
          </a:p>
          <a:p>
            <a:r>
              <a:rPr lang="hu-HU" dirty="0" smtClean="0"/>
              <a:t>Nem kell bejárni az órákra</a:t>
            </a:r>
          </a:p>
          <a:p>
            <a:r>
              <a:rPr lang="hu-HU" dirty="0" smtClean="0"/>
              <a:t>„A hátsó padsorban nem zavar a tanár”</a:t>
            </a:r>
          </a:p>
          <a:p>
            <a:r>
              <a:rPr lang="hu-HU" dirty="0" smtClean="0"/>
              <a:t>Nem baj, ha csúszom, tovább lehetek diák</a:t>
            </a:r>
          </a:p>
          <a:p>
            <a:r>
              <a:rPr lang="hu-HU" dirty="0" smtClean="0"/>
              <a:t>Puskással is végig lehet csinálni</a:t>
            </a:r>
          </a:p>
          <a:p>
            <a:r>
              <a:rPr lang="hu-HU" dirty="0" smtClean="0"/>
              <a:t>Ráér az a nyelvvizsga</a:t>
            </a:r>
          </a:p>
          <a:p>
            <a:r>
              <a:rPr lang="hu-HU" dirty="0" smtClean="0"/>
              <a:t>Elég a </a:t>
            </a:r>
            <a:r>
              <a:rPr lang="hu-HU" dirty="0" err="1" smtClean="0"/>
              <a:t>BSc</a:t>
            </a:r>
            <a:r>
              <a:rPr lang="hu-HU" dirty="0" smtClean="0"/>
              <a:t> szak</a:t>
            </a:r>
          </a:p>
          <a:p>
            <a:r>
              <a:rPr lang="hu-HU" dirty="0" smtClean="0"/>
              <a:t>Azt a szakot választom, mert ezzel sok pénzt lehet keresni </a:t>
            </a:r>
            <a:r>
              <a:rPr lang="hu-HU" dirty="0" smtClean="0">
                <a:sym typeface="Wingdings" panose="05000000000000000000" pitchFamily="2" charset="2"/>
              </a:rPr>
              <a:t></a:t>
            </a:r>
            <a:endParaRPr lang="hu-HU" dirty="0"/>
          </a:p>
        </p:txBody>
      </p:sp>
      <p:sp>
        <p:nvSpPr>
          <p:cNvPr id="4" name="Villám 3"/>
          <p:cNvSpPr/>
          <p:nvPr/>
        </p:nvSpPr>
        <p:spPr>
          <a:xfrm>
            <a:off x="100542" y="2295558"/>
            <a:ext cx="818866" cy="641445"/>
          </a:xfrm>
          <a:prstGeom prst="lightningBol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Villám 4"/>
          <p:cNvSpPr/>
          <p:nvPr/>
        </p:nvSpPr>
        <p:spPr>
          <a:xfrm>
            <a:off x="3413" y="3853677"/>
            <a:ext cx="818866" cy="641445"/>
          </a:xfrm>
          <a:prstGeom prst="lightningBol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213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Érdemes megfogadni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Nyelvvizsga ÉS nyelvtanulás, szinten tartás</a:t>
            </a:r>
            <a:endParaRPr lang="hu-HU" dirty="0" smtClean="0"/>
          </a:p>
          <a:p>
            <a:r>
              <a:rPr lang="hu-HU" dirty="0" smtClean="0"/>
              <a:t>Szakmai </a:t>
            </a:r>
            <a:r>
              <a:rPr lang="hu-HU" dirty="0" smtClean="0"/>
              <a:t>gyakorlat</a:t>
            </a:r>
            <a:endParaRPr lang="hu-HU" dirty="0" smtClean="0"/>
          </a:p>
          <a:p>
            <a:r>
              <a:rPr lang="hu-HU" dirty="0" smtClean="0"/>
              <a:t>Részvétel állásbörzén (az összesen)</a:t>
            </a:r>
          </a:p>
          <a:p>
            <a:r>
              <a:rPr lang="hu-HU" dirty="0" smtClean="0"/>
              <a:t>Diploma kitolása a munka </a:t>
            </a:r>
            <a:r>
              <a:rPr lang="hu-HU" dirty="0" smtClean="0"/>
              <a:t>miatt – NE!</a:t>
            </a:r>
            <a:endParaRPr lang="hu-HU" dirty="0" smtClean="0"/>
          </a:p>
          <a:p>
            <a:r>
              <a:rPr lang="hu-HU" dirty="0" smtClean="0"/>
              <a:t>Tudd, mikor kell abbahagyni</a:t>
            </a:r>
            <a:endParaRPr lang="hu-HU" dirty="0" smtClean="0"/>
          </a:p>
          <a:p>
            <a:r>
              <a:rPr lang="hu-HU" dirty="0" smtClean="0"/>
              <a:t>Építsd a kapcsolataid</a:t>
            </a:r>
          </a:p>
          <a:p>
            <a:r>
              <a:rPr lang="hu-HU" dirty="0" smtClean="0"/>
              <a:t>Ismerj </a:t>
            </a:r>
            <a:r>
              <a:rPr lang="hu-HU" dirty="0" err="1" smtClean="0"/>
              <a:t>kolisokat</a:t>
            </a:r>
            <a:r>
              <a:rPr lang="hu-HU" dirty="0" smtClean="0"/>
              <a:t>, vagy ismerj olyat, aki ismer </a:t>
            </a:r>
            <a:r>
              <a:rPr lang="hu-HU" dirty="0" err="1" smtClean="0"/>
              <a:t>kolisokat</a:t>
            </a:r>
            <a:endParaRPr lang="hu-HU" dirty="0" smtClean="0"/>
          </a:p>
          <a:p>
            <a:r>
              <a:rPr lang="hu-HU" dirty="0" smtClean="0"/>
              <a:t>IDEGEN NYELV, IDEGEN NYELV, IDEGEN NYELV!!!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4564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Égi">
  <a:themeElements>
    <a:clrScheme name="Égi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Égi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Ég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TM03457452[[fn=Égi]]</Template>
  <TotalTime>318</TotalTime>
  <Words>393</Words>
  <Application>Microsoft Office PowerPoint</Application>
  <PresentationFormat>Szélesvásznú</PresentationFormat>
  <Paragraphs>112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Égi</vt:lpstr>
      <vt:lpstr>Budapesti Műszaki és Gazdaságtudományi Egyetem</vt:lpstr>
      <vt:lpstr>Mi fán terem a műszaki menedzser?</vt:lpstr>
      <vt:lpstr>NEM Műszaki menedzser</vt:lpstr>
      <vt:lpstr>Felvételi 2016</vt:lpstr>
      <vt:lpstr>Egyetemi élet</vt:lpstr>
      <vt:lpstr>Lehetőségek az egyetem után</vt:lpstr>
      <vt:lpstr>Használd ki, amíg lehet</vt:lpstr>
      <vt:lpstr>Tévhitek az egyetemen, valamit valamiért</vt:lpstr>
      <vt:lpstr>Érdemes megfogadni</vt:lpstr>
      <vt:lpstr>Neked való a szak, ha…</vt:lpstr>
      <vt:lpstr>További információ</vt:lpstr>
      <vt:lpstr>Köszönöm a figyelmet!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Budapesti Műszaki és Gazdaságtudományi Egyetem</dc:title>
  <dc:creator>Papp Gabriella</dc:creator>
  <cp:lastModifiedBy>Papp Gabriella</cp:lastModifiedBy>
  <cp:revision>29</cp:revision>
  <dcterms:created xsi:type="dcterms:W3CDTF">2015-11-29T12:03:29Z</dcterms:created>
  <dcterms:modified xsi:type="dcterms:W3CDTF">2015-11-29T22:42:28Z</dcterms:modified>
</cp:coreProperties>
</file>