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0" r:id="rId4"/>
    <p:sldId id="258" r:id="rId5"/>
    <p:sldId id="259" r:id="rId6"/>
    <p:sldId id="262" r:id="rId7"/>
    <p:sldId id="261" r:id="rId8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61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Háromszög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Cím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9" name="Alcím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28" name="Dátum helye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D1D7AF1E-B6CC-4880-9661-EF6AA65D742E}" type="datetimeFigureOut">
              <a:rPr lang="hu-HU" smtClean="0"/>
              <a:t>2016.04.01.</a:t>
            </a:fld>
            <a:endParaRPr lang="hu-HU"/>
          </a:p>
        </p:txBody>
      </p:sp>
      <p:sp>
        <p:nvSpPr>
          <p:cNvPr id="17" name="Élőláb helye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hu-HU"/>
          </a:p>
        </p:txBody>
      </p:sp>
      <p:sp>
        <p:nvSpPr>
          <p:cNvPr id="29" name="Dia számának helye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CC1A19AA-6A56-4281-90E1-0718776DCD1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AF1E-B6CC-4880-9661-EF6AA65D742E}" type="datetimeFigureOut">
              <a:rPr lang="hu-HU" smtClean="0"/>
              <a:t>2016.04.01.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19AA-6A56-4281-90E1-0718776DCD1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AF1E-B6CC-4880-9661-EF6AA65D742E}" type="datetimeFigureOut">
              <a:rPr lang="hu-HU" smtClean="0"/>
              <a:t>2016.04.01.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19AA-6A56-4281-90E1-0718776DCD1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D1D7AF1E-B6CC-4880-9661-EF6AA65D742E}" type="datetimeFigureOut">
              <a:rPr lang="hu-HU" smtClean="0"/>
              <a:t>2016.04.01.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19AA-6A56-4281-90E1-0718776DCD1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erékszögű háromszög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Háromszög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D1D7AF1E-B6CC-4880-9661-EF6AA65D742E}" type="datetimeFigureOut">
              <a:rPr lang="hu-HU" smtClean="0"/>
              <a:t>2016.04.01.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CC1A19AA-6A56-4281-90E1-0718776DCD14}" type="slidenum">
              <a:rPr lang="hu-HU" smtClean="0"/>
              <a:t>‹#›</a:t>
            </a:fld>
            <a:endParaRPr lang="hu-HU"/>
          </a:p>
        </p:txBody>
      </p:sp>
      <p:cxnSp>
        <p:nvCxnSpPr>
          <p:cNvPr id="11" name="Egyenes összekötő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Egyenes összekötő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D1D7AF1E-B6CC-4880-9661-EF6AA65D742E}" type="datetimeFigureOut">
              <a:rPr lang="hu-HU" smtClean="0"/>
              <a:t>2016.04.01.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C1A19AA-6A56-4281-90E1-0718776DCD1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D1D7AF1E-B6CC-4880-9661-EF6AA65D742E}" type="datetimeFigureOut">
              <a:rPr lang="hu-HU" smtClean="0"/>
              <a:t>2016.04.01.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CC1A19AA-6A56-4281-90E1-0718776DCD14}" type="slidenum">
              <a:rPr lang="hu-HU" smtClean="0"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AF1E-B6CC-4880-9661-EF6AA65D742E}" type="datetimeFigureOut">
              <a:rPr lang="hu-HU" smtClean="0"/>
              <a:t>2016.04.01.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19AA-6A56-4281-90E1-0718776DCD1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D1D7AF1E-B6CC-4880-9661-EF6AA65D742E}" type="datetimeFigureOut">
              <a:rPr lang="hu-HU" smtClean="0"/>
              <a:t>2016.04.01.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C1A19AA-6A56-4281-90E1-0718776DCD1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D1D7AF1E-B6CC-4880-9661-EF6AA65D742E}" type="datetimeFigureOut">
              <a:rPr lang="hu-HU" smtClean="0"/>
              <a:t>2016.04.01.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CC1A19AA-6A56-4281-90E1-0718776DCD14}" type="slidenum">
              <a:rPr lang="hu-HU" smtClean="0"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D1D7AF1E-B6CC-4880-9661-EF6AA65D742E}" type="datetimeFigureOut">
              <a:rPr lang="hu-HU" smtClean="0"/>
              <a:t>2016.04.01.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CC1A19AA-6A56-4281-90E1-0718776DCD14}" type="slidenum">
              <a:rPr lang="hu-HU" smtClean="0"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erékszögű háromszög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Egyenes összekötő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Egyenes összekötő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Cím helye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3" name="Szöveg helye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4" name="Dátum helye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D1D7AF1E-B6CC-4880-9661-EF6AA65D742E}" type="datetimeFigureOut">
              <a:rPr lang="hu-HU" smtClean="0"/>
              <a:t>2016.04.01.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hu-HU"/>
          </a:p>
        </p:txBody>
      </p:sp>
      <p:sp>
        <p:nvSpPr>
          <p:cNvPr id="23" name="Dia számának helye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CC1A19AA-6A56-4281-90E1-0718776DCD14}" type="slidenum">
              <a:rPr lang="hu-HU" smtClean="0"/>
              <a:t>‹#›</a:t>
            </a:fld>
            <a:endParaRPr lang="hu-H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3.xml"/><Relationship Id="rId1" Type="http://schemas.openxmlformats.org/officeDocument/2006/relationships/video" Target="file:///C:\Users\diak\Documents\tan&#233;v2015%202016\7.%20a\melinda\Beszterceb&#225;nya\Beszterceb&#225;nya_360p.mp4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11560" y="548680"/>
            <a:ext cx="8062912" cy="1470025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hu-HU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Besztercebánya</a:t>
            </a:r>
            <a:endParaRPr lang="hu-HU" sz="5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5" name="Kép 4" descr="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2276872"/>
            <a:ext cx="6480720" cy="4163591"/>
          </a:xfrm>
          <a:prstGeom prst="rect">
            <a:avLst/>
          </a:prstGeom>
        </p:spPr>
      </p:pic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84632"/>
            <a:r>
              <a:rPr lang="hu-HU" sz="5400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Története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758952" cy="4171728"/>
          </a:xfrm>
        </p:spPr>
        <p:txBody>
          <a:bodyPr>
            <a:noAutofit/>
          </a:bodyPr>
          <a:lstStyle/>
          <a:p>
            <a:r>
              <a:rPr lang="hu-HU" sz="1800" dirty="0" smtClean="0"/>
              <a:t>Már a </a:t>
            </a:r>
            <a:r>
              <a:rPr lang="hu-HU" sz="1800" dirty="0" err="1" smtClean="0"/>
              <a:t>kvád</a:t>
            </a:r>
            <a:r>
              <a:rPr lang="hu-HU" sz="1800" dirty="0" smtClean="0"/>
              <a:t> törzsek </a:t>
            </a:r>
            <a:r>
              <a:rPr lang="hu-HU" sz="1800" dirty="0" smtClean="0"/>
              <a:t>is bányásztak itt ércet a hegyekben, a honfoglalás után kis bányatelepe a zólyomi vár tartozéka volt. A várost a németek alapították a </a:t>
            </a:r>
            <a:r>
              <a:rPr lang="hu-HU" sz="1800" dirty="0" smtClean="0"/>
              <a:t>12. században. </a:t>
            </a:r>
            <a:r>
              <a:rPr lang="hu-HU" sz="1800" dirty="0" smtClean="0"/>
              <a:t>1255-ben említik először ’’</a:t>
            </a:r>
            <a:r>
              <a:rPr lang="hu-HU" sz="1800" dirty="0" err="1" smtClean="0"/>
              <a:t>Byzterchebana</a:t>
            </a:r>
            <a:r>
              <a:rPr lang="hu-HU" sz="1800" dirty="0" smtClean="0"/>
              <a:t>’’ néven, </a:t>
            </a:r>
            <a:r>
              <a:rPr lang="hu-HU" sz="1800" dirty="0" smtClean="0"/>
              <a:t>amikor IV</a:t>
            </a:r>
            <a:r>
              <a:rPr lang="hu-HU" sz="1800" dirty="0" smtClean="0"/>
              <a:t>. Bélától városi rangra emelte és a tatárjárásban elpusztított </a:t>
            </a:r>
            <a:r>
              <a:rPr lang="hu-HU" sz="1800" dirty="0" smtClean="0"/>
              <a:t>települést türingiai</a:t>
            </a:r>
            <a:r>
              <a:rPr lang="hu-HU" sz="1800" dirty="0" smtClean="0"/>
              <a:t> szászokkal telepítette be.</a:t>
            </a:r>
            <a:endParaRPr lang="hu-HU" sz="1800" dirty="0"/>
          </a:p>
        </p:txBody>
      </p:sp>
      <p:pic>
        <p:nvPicPr>
          <p:cNvPr id="4" name="Kép 3" descr="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27984" y="2132856"/>
            <a:ext cx="4499992" cy="2882807"/>
          </a:xfrm>
          <a:prstGeom prst="rect">
            <a:avLst/>
          </a:prstGeom>
        </p:spPr>
      </p:pic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0" y="1052736"/>
            <a:ext cx="9144000" cy="3717032"/>
          </a:xfrm>
        </p:spPr>
        <p:txBody>
          <a:bodyPr>
            <a:normAutofit fontScale="92500" lnSpcReduction="20000"/>
          </a:bodyPr>
          <a:lstStyle/>
          <a:p>
            <a:r>
              <a:rPr lang="hu-HU" dirty="0" smtClean="0"/>
              <a:t>A legjelentősebb</a:t>
            </a:r>
            <a:r>
              <a:rPr lang="hu-HU" dirty="0" smtClean="0"/>
              <a:t> bányavárosok egyike. Első erődítményei a gótikus plébániatemplom körül épültek a 14. században, a </a:t>
            </a:r>
            <a:r>
              <a:rPr lang="hu-HU" dirty="0" smtClean="0"/>
              <a:t>városfalakat </a:t>
            </a:r>
            <a:r>
              <a:rPr lang="hu-HU" dirty="0" smtClean="0"/>
              <a:t> a 15. században emelték, majd a 16. században megerősítették. Itt tartották a </a:t>
            </a:r>
            <a:r>
              <a:rPr lang="hu-HU" dirty="0" smtClean="0"/>
              <a:t>Buda visszafoglalása </a:t>
            </a:r>
            <a:r>
              <a:rPr lang="hu-HU" dirty="0" smtClean="0"/>
              <a:t>utáni első országgyűlést. 1620-ban Bethlen Gábor is országgyűlést tartott itt, amely őt királlyá választotta. </a:t>
            </a:r>
            <a:endParaRPr lang="hu-HU" dirty="0" smtClean="0"/>
          </a:p>
          <a:p>
            <a:r>
              <a:rPr lang="hu-HU" dirty="0" smtClean="0"/>
              <a:t>1678-ban </a:t>
            </a:r>
            <a:r>
              <a:rPr lang="hu-HU" dirty="0" smtClean="0"/>
              <a:t>és </a:t>
            </a:r>
            <a:r>
              <a:rPr lang="hu-HU" dirty="0" smtClean="0"/>
              <a:t>1680-ban Thököly </a:t>
            </a:r>
            <a:r>
              <a:rPr lang="hu-HU" dirty="0" smtClean="0"/>
              <a:t>Imre serege, 1703 őszén Rákóczi kurucai foglalták el. </a:t>
            </a:r>
            <a:r>
              <a:rPr lang="hu-HU" dirty="0" smtClean="0"/>
              <a:t>A szabadságharc</a:t>
            </a:r>
            <a:r>
              <a:rPr lang="hu-HU" dirty="0" smtClean="0"/>
              <a:t> idején fontos hadiipari központ, csak 1708. október 25-énfoglalták vissza a császáriak. Erődítményeit ezután fokozatosan lebontották, csupán a Mészáros-bástya és a várostorony maradt meg belőle. </a:t>
            </a:r>
            <a:r>
              <a:rPr lang="hu-HU" dirty="0" smtClean="0"/>
              <a:t>Püspökségét Mária </a:t>
            </a:r>
            <a:r>
              <a:rPr lang="hu-HU" dirty="0" smtClean="0"/>
              <a:t>Terézia alapította. A trianoni békeszerződésig Zólyom vármegye, valamint a Besztercebányai </a:t>
            </a:r>
            <a:r>
              <a:rPr lang="hu-HU" dirty="0" smtClean="0"/>
              <a:t>járás</a:t>
            </a:r>
            <a:r>
              <a:rPr lang="hu-HU" dirty="0" smtClean="0"/>
              <a:t> székhelye volt. 1944. augusztus 29-én itt tört ki a szlovák nemzeti felkelés. A közeli, felgyújtott Kallós falu lakosságát a városba telepítették.</a:t>
            </a:r>
            <a:endParaRPr lang="hu-HU" dirty="0" smtClean="0"/>
          </a:p>
        </p:txBody>
      </p:sp>
      <p:pic>
        <p:nvPicPr>
          <p:cNvPr id="6" name="Kép 5" descr="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32240" y="4653136"/>
            <a:ext cx="1910882" cy="2204864"/>
          </a:xfrm>
          <a:prstGeom prst="rect">
            <a:avLst/>
          </a:prstGeom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84632"/>
            <a:r>
              <a:rPr lang="hu-HU" sz="5400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Látnivalók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323528" y="1988840"/>
            <a:ext cx="3886200" cy="3019600"/>
          </a:xfrm>
        </p:spPr>
        <p:txBody>
          <a:bodyPr>
            <a:noAutofit/>
          </a:bodyPr>
          <a:lstStyle/>
          <a:p>
            <a:pPr algn="ctr"/>
            <a:r>
              <a:rPr lang="hu-H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Amiket megnézünk: </a:t>
            </a:r>
          </a:p>
          <a:p>
            <a:pPr>
              <a:buBlip>
                <a:blip r:embed="rId2"/>
              </a:buBlip>
            </a:pPr>
            <a:r>
              <a:rPr lang="hu-HU" sz="2400" dirty="0" smtClean="0"/>
              <a:t>Thurzó-ház</a:t>
            </a:r>
          </a:p>
          <a:p>
            <a:pPr>
              <a:buBlip>
                <a:blip r:embed="rId2"/>
              </a:buBlip>
            </a:pPr>
            <a:r>
              <a:rPr lang="hu-HU" sz="2400" dirty="0" smtClean="0"/>
              <a:t>Mátyás ház</a:t>
            </a:r>
          </a:p>
          <a:p>
            <a:pPr>
              <a:buBlip>
                <a:blip r:embed="rId2"/>
              </a:buBlip>
            </a:pPr>
            <a:r>
              <a:rPr lang="hu-HU" sz="2400" dirty="0" err="1" smtClean="0"/>
              <a:t>Beniczky-ház</a:t>
            </a:r>
            <a:endParaRPr lang="hu-HU" sz="2400" dirty="0" smtClean="0"/>
          </a:p>
          <a:p>
            <a:pPr>
              <a:buBlip>
                <a:blip r:embed="rId2"/>
              </a:buBlip>
            </a:pPr>
            <a:r>
              <a:rPr lang="hu-HU" sz="2400" dirty="0" smtClean="0"/>
              <a:t>Püspöki palota</a:t>
            </a:r>
          </a:p>
          <a:p>
            <a:pPr>
              <a:buBlip>
                <a:blip r:embed="rId2"/>
              </a:buBlip>
            </a:pPr>
            <a:r>
              <a:rPr lang="hu-HU" sz="2400" dirty="0" smtClean="0"/>
              <a:t>Püspöki székesegyház</a:t>
            </a:r>
          </a:p>
          <a:p>
            <a:pPr>
              <a:buBlip>
                <a:blip r:embed="rId2"/>
              </a:buBlip>
            </a:pPr>
            <a:r>
              <a:rPr lang="hu-HU" sz="2400" dirty="0" smtClean="0"/>
              <a:t>Város torony</a:t>
            </a:r>
          </a:p>
        </p:txBody>
      </p:sp>
      <p:sp>
        <p:nvSpPr>
          <p:cNvPr id="4" name="Szövegdoboz 3"/>
          <p:cNvSpPr txBox="1"/>
          <p:nvPr/>
        </p:nvSpPr>
        <p:spPr>
          <a:xfrm>
            <a:off x="4644008" y="2040518"/>
            <a:ext cx="3816424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4864" algn="ctr"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hu-HU" sz="2400" b="1" dirty="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Amiket nem nézünk meg:</a:t>
            </a:r>
          </a:p>
          <a:p>
            <a:pPr>
              <a:buBlip>
                <a:blip r:embed="rId3"/>
              </a:buBlip>
            </a:pPr>
            <a:r>
              <a:rPr lang="hu-HU" sz="2000" dirty="0" smtClean="0"/>
              <a:t> Várnegyed</a:t>
            </a:r>
          </a:p>
          <a:p>
            <a:pPr>
              <a:buBlip>
                <a:blip r:embed="rId3"/>
              </a:buBlip>
            </a:pPr>
            <a:r>
              <a:rPr lang="hu-HU" sz="2000" dirty="0" smtClean="0"/>
              <a:t>Vár</a:t>
            </a:r>
          </a:p>
          <a:p>
            <a:pPr>
              <a:buBlip>
                <a:blip r:embed="rId3"/>
              </a:buBlip>
            </a:pPr>
            <a:r>
              <a:rPr lang="hu-HU" sz="2000" dirty="0" smtClean="0"/>
              <a:t>Plébánia templom</a:t>
            </a:r>
          </a:p>
          <a:p>
            <a:pPr>
              <a:buBlip>
                <a:blip r:embed="rId2"/>
              </a:buBlip>
            </a:pPr>
            <a:r>
              <a:rPr lang="hu-HU" sz="2000" dirty="0" smtClean="0"/>
              <a:t>Városháza</a:t>
            </a:r>
            <a:r>
              <a:rPr lang="hu-HU" sz="2000" dirty="0"/>
              <a:t>.</a:t>
            </a:r>
          </a:p>
          <a:p>
            <a:pPr>
              <a:buBlip>
                <a:blip r:embed="rId2"/>
              </a:buBlip>
            </a:pPr>
            <a:r>
              <a:rPr lang="hu-HU" sz="2000" dirty="0"/>
              <a:t>Szent Erzsébet templom.</a:t>
            </a:r>
          </a:p>
          <a:p>
            <a:pPr>
              <a:buBlip>
                <a:blip r:embed="rId2"/>
              </a:buBlip>
            </a:pPr>
            <a:r>
              <a:rPr lang="hu-HU" sz="2000" dirty="0"/>
              <a:t>Szent Kereszt </a:t>
            </a:r>
            <a:r>
              <a:rPr lang="hu-HU" sz="2000" dirty="0" smtClean="0"/>
              <a:t>templom</a:t>
            </a:r>
          </a:p>
          <a:p>
            <a:pPr>
              <a:buBlip>
                <a:blip r:embed="rId2"/>
              </a:buBlip>
            </a:pPr>
            <a:r>
              <a:rPr lang="hu-HU" sz="2000" dirty="0"/>
              <a:t>Pap-bástya és Bányász-bástya.</a:t>
            </a:r>
          </a:p>
          <a:p>
            <a:pPr>
              <a:buBlip>
                <a:blip r:embed="rId2"/>
              </a:buBlip>
            </a:pPr>
            <a:r>
              <a:rPr lang="hu-HU" sz="2000" dirty="0"/>
              <a:t>Több gótikus és reneszánsz stílusú </a:t>
            </a:r>
            <a:r>
              <a:rPr lang="hu-HU" sz="2000" dirty="0" smtClean="0"/>
              <a:t>polgárháza</a:t>
            </a:r>
            <a:endParaRPr lang="hu-HU" sz="20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esztercebánya_360p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 descr="Besztercebany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1484784"/>
            <a:ext cx="5178152" cy="3477992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260648"/>
            <a:ext cx="8367464" cy="1362075"/>
          </a:xfrm>
        </p:spPr>
        <p:txBody>
          <a:bodyPr>
            <a:noAutofit/>
          </a:bodyPr>
          <a:lstStyle/>
          <a:p>
            <a:pPr marL="484632"/>
            <a:r>
              <a:rPr lang="hu-HU" sz="5400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Besztercebánya Vár</a:t>
            </a:r>
          </a:p>
        </p:txBody>
      </p:sp>
      <p:pic>
        <p:nvPicPr>
          <p:cNvPr id="5" name="Kép 4" descr="DSC01433-modifie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39952" y="3293604"/>
            <a:ext cx="4752528" cy="3564396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27584" y="2348880"/>
            <a:ext cx="7239000" cy="1362075"/>
          </a:xfrm>
        </p:spPr>
        <p:txBody>
          <a:bodyPr>
            <a:normAutofit/>
          </a:bodyPr>
          <a:lstStyle/>
          <a:p>
            <a:pPr marL="484632"/>
            <a:r>
              <a:rPr lang="hu-HU" sz="5400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Vége</a:t>
            </a:r>
            <a:endParaRPr lang="hu-HU" sz="5400" i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4" name="Szövegdoboz 3"/>
          <p:cNvSpPr txBox="1"/>
          <p:nvPr/>
        </p:nvSpPr>
        <p:spPr>
          <a:xfrm>
            <a:off x="2051720" y="5661248"/>
            <a:ext cx="6876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dirty="0" err="1" smtClean="0">
                <a:solidFill>
                  <a:srgbClr val="FFC000"/>
                </a:solidFill>
              </a:rPr>
              <a:t>By</a:t>
            </a:r>
            <a:r>
              <a:rPr lang="hu-HU" sz="2800" dirty="0" smtClean="0">
                <a:solidFill>
                  <a:srgbClr val="FFC000"/>
                </a:solidFill>
              </a:rPr>
              <a:t>.: V. Fanni, K. Ramóna és K. Melinda</a:t>
            </a:r>
            <a:endParaRPr lang="hu-HU" sz="28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ndület">
  <a:themeElements>
    <a:clrScheme name="Részvén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Lendület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Lendület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48</TotalTime>
  <Words>65</Words>
  <Application>Microsoft Office PowerPoint</Application>
  <PresentationFormat>Diavetítés a képernyőre (4:3 oldalarány)</PresentationFormat>
  <Paragraphs>25</Paragraphs>
  <Slides>7</Slides>
  <Notes>0</Notes>
  <HiddenSlides>0</HiddenSlides>
  <MMClips>1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7</vt:i4>
      </vt:variant>
    </vt:vector>
  </HeadingPairs>
  <TitlesOfParts>
    <vt:vector size="8" baseType="lpstr">
      <vt:lpstr>Lendület</vt:lpstr>
      <vt:lpstr>Besztercebánya</vt:lpstr>
      <vt:lpstr>Története</vt:lpstr>
      <vt:lpstr>3. dia</vt:lpstr>
      <vt:lpstr>Látnivalók</vt:lpstr>
      <vt:lpstr>5. dia</vt:lpstr>
      <vt:lpstr>Besztercebánya Vár</vt:lpstr>
      <vt:lpstr>Vége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Besztercebánya</dc:title>
  <dc:creator>diak</dc:creator>
  <cp:lastModifiedBy>diak</cp:lastModifiedBy>
  <cp:revision>5</cp:revision>
  <dcterms:created xsi:type="dcterms:W3CDTF">2016-04-01T09:03:54Z</dcterms:created>
  <dcterms:modified xsi:type="dcterms:W3CDTF">2016-04-01T09:52:42Z</dcterms:modified>
</cp:coreProperties>
</file>