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503F-CDB3-4737-9381-B54A02D8CBBA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1864-F568-47D1-B3DF-F5B07F5B6E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503F-CDB3-4737-9381-B54A02D8CBBA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1864-F568-47D1-B3DF-F5B07F5B6E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503F-CDB3-4737-9381-B54A02D8CBBA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1864-F568-47D1-B3DF-F5B07F5B6E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503F-CDB3-4737-9381-B54A02D8CBBA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1864-F568-47D1-B3DF-F5B07F5B6E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503F-CDB3-4737-9381-B54A02D8CBBA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1864-F568-47D1-B3DF-F5B07F5B6E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503F-CDB3-4737-9381-B54A02D8CBBA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1864-F568-47D1-B3DF-F5B07F5B6E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503F-CDB3-4737-9381-B54A02D8CBBA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1864-F568-47D1-B3DF-F5B07F5B6E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503F-CDB3-4737-9381-B54A02D8CBBA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1864-F568-47D1-B3DF-F5B07F5B6E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503F-CDB3-4737-9381-B54A02D8CBBA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1864-F568-47D1-B3DF-F5B07F5B6E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503F-CDB3-4737-9381-B54A02D8CBBA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1864-F568-47D1-B3DF-F5B07F5B6E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503F-CDB3-4737-9381-B54A02D8CBBA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1864-F568-47D1-B3DF-F5B07F5B6E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B503F-CDB3-4737-9381-B54A02D8CBBA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A1864-F568-47D1-B3DF-F5B07F5B6E5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12._sz%C3%A1zad" TargetMode="External"/><Relationship Id="rId3" Type="http://schemas.openxmlformats.org/officeDocument/2006/relationships/hyperlink" Target="https://hu.wikipedia.org/wiki/I._e._1._sz%C3%A1zad" TargetMode="External"/><Relationship Id="rId7" Type="http://schemas.openxmlformats.org/officeDocument/2006/relationships/hyperlink" Target="https://hu.wikipedia.org/wiki/11._sz%C3%A1zad" TargetMode="External"/><Relationship Id="rId2" Type="http://schemas.openxmlformats.org/officeDocument/2006/relationships/hyperlink" Target="https://hu.wikipedia.org/wiki/I._e._5._%C3%A9vezre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R%C3%A9g%C3%A9szet" TargetMode="External"/><Relationship Id="rId11" Type="http://schemas.openxmlformats.org/officeDocument/2006/relationships/hyperlink" Target="https://hu.wikipedia.org/wiki/%C3%89p%C3%ADt%C3%A9szet" TargetMode="External"/><Relationship Id="rId5" Type="http://schemas.openxmlformats.org/officeDocument/2006/relationships/hyperlink" Target="https://hu.wikipedia.org/wiki/Kelt%C3%A1k" TargetMode="External"/><Relationship Id="rId10" Type="http://schemas.openxmlformats.org/officeDocument/2006/relationships/hyperlink" Target="https://hu.wikipedia.org/wiki/Romanika" TargetMode="External"/><Relationship Id="rId4" Type="http://schemas.openxmlformats.org/officeDocument/2006/relationships/hyperlink" Target="https://hu.wikipedia.org/wiki/2._sz%C3%A1zad" TargetMode="External"/><Relationship Id="rId9" Type="http://schemas.openxmlformats.org/officeDocument/2006/relationships/hyperlink" Target="https://hu.wikipedia.org/wiki/13._sz%C3%A1zad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Szepes_v%C3%A1rmegye" TargetMode="External"/><Relationship Id="rId13" Type="http://schemas.openxmlformats.org/officeDocument/2006/relationships/hyperlink" Target="https://hu.wikipedia.org/wiki/1304" TargetMode="External"/><Relationship Id="rId18" Type="http://schemas.openxmlformats.org/officeDocument/2006/relationships/hyperlink" Target="https://hu.wikipedia.org/wiki/1312" TargetMode="External"/><Relationship Id="rId3" Type="http://schemas.openxmlformats.org/officeDocument/2006/relationships/hyperlink" Target="https://hu.wikipedia.org/wiki/IV._B%C3%A9la_magyar_kir%C3%A1ly" TargetMode="External"/><Relationship Id="rId7" Type="http://schemas.openxmlformats.org/officeDocument/2006/relationships/hyperlink" Target="https://hu.wikipedia.org/wiki/Szepeshely" TargetMode="External"/><Relationship Id="rId12" Type="http://schemas.openxmlformats.org/officeDocument/2006/relationships/hyperlink" Target="https://hu.wikipedia.org/wiki/14._sz%C3%A1zad" TargetMode="External"/><Relationship Id="rId17" Type="http://schemas.openxmlformats.org/officeDocument/2006/relationships/hyperlink" Target="https://hu.wikipedia.org/wiki/Csehek" TargetMode="External"/><Relationship Id="rId2" Type="http://schemas.openxmlformats.org/officeDocument/2006/relationships/hyperlink" Target="https://hu.wikipedia.org/wiki/Tat%C3%A1rj%C3%A1r%C3%A1s" TargetMode="External"/><Relationship Id="rId16" Type="http://schemas.openxmlformats.org/officeDocument/2006/relationships/hyperlink" Target="https://hu.wikipedia.org/wiki/1307" TargetMode="External"/><Relationship Id="rId20" Type="http://schemas.openxmlformats.org/officeDocument/2006/relationships/hyperlink" Target="https://hu.wikipedia.org/wiki/I._Lajos_magyar_kir%C3%A1l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P%C3%BCsp%C3%B6k" TargetMode="External"/><Relationship Id="rId11" Type="http://schemas.openxmlformats.org/officeDocument/2006/relationships/hyperlink" Target="https://hu.wikipedia.org/wiki/IV._L%C3%A1szl%C3%B3_magyar_kir%C3%A1ly" TargetMode="External"/><Relationship Id="rId5" Type="http://schemas.openxmlformats.org/officeDocument/2006/relationships/hyperlink" Target="https://hu.wikipedia.org/wiki/Szeptember_19." TargetMode="External"/><Relationship Id="rId15" Type="http://schemas.openxmlformats.org/officeDocument/2006/relationships/hyperlink" Target="https://hu.wikipedia.org/wiki/Vencel_magyar_kir%C3%A1ly" TargetMode="External"/><Relationship Id="rId10" Type="http://schemas.openxmlformats.org/officeDocument/2006/relationships/hyperlink" Target="https://hu.wikipedia.org/wiki/1275" TargetMode="External"/><Relationship Id="rId19" Type="http://schemas.openxmlformats.org/officeDocument/2006/relationships/hyperlink" Target="https://hu.wikipedia.org/wiki/Cs%C3%A1k_M%C3%A1t%C3%A9_(trencs%C3%A9ni_tartom%C3%A1ny%C3%BAr)" TargetMode="External"/><Relationship Id="rId4" Type="http://schemas.openxmlformats.org/officeDocument/2006/relationships/hyperlink" Target="https://hu.wikipedia.org/wiki/1249" TargetMode="External"/><Relationship Id="rId9" Type="http://schemas.openxmlformats.org/officeDocument/2006/relationships/hyperlink" Target="https://hu.wikipedia.org/wiki/Isp%C3%A1n" TargetMode="External"/><Relationship Id="rId14" Type="http://schemas.openxmlformats.org/officeDocument/2006/relationships/hyperlink" Target="https://hu.wikipedia.org/wiki/I._K%C3%A1roly_magyar_kir%C3%A1ly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Szepesmindszent" TargetMode="External"/><Relationship Id="rId13" Type="http://schemas.openxmlformats.org/officeDocument/2006/relationships/hyperlink" Target="https://hu.wikipedia.org/wiki/1948" TargetMode="External"/><Relationship Id="rId3" Type="http://schemas.openxmlformats.org/officeDocument/2006/relationships/hyperlink" Target="https://hu.wikipedia.org/wiki/Kurucok" TargetMode="External"/><Relationship Id="rId7" Type="http://schemas.openxmlformats.org/officeDocument/2006/relationships/hyperlink" Target="https://hu.wikipedia.org/wiki/Hatk%C3%B3c" TargetMode="External"/><Relationship Id="rId12" Type="http://schemas.openxmlformats.org/officeDocument/2006/relationships/hyperlink" Target="https://hu.wikipedia.org/wiki/Vill%C3%A1m" TargetMode="External"/><Relationship Id="rId2" Type="http://schemas.openxmlformats.org/officeDocument/2006/relationships/hyperlink" Target="https://hu.wikipedia.org/wiki/170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18._sz%C3%A1zad" TargetMode="External"/><Relationship Id="rId11" Type="http://schemas.openxmlformats.org/officeDocument/2006/relationships/hyperlink" Target="https://hu.wikipedia.org/wiki/1780" TargetMode="External"/><Relationship Id="rId5" Type="http://schemas.openxmlformats.org/officeDocument/2006/relationships/hyperlink" Target="https://hu.wikipedia.org/wiki/17._sz%C3%A1zad" TargetMode="External"/><Relationship Id="rId10" Type="http://schemas.openxmlformats.org/officeDocument/2006/relationships/hyperlink" Target="https://hu.wikipedia.org/wiki/1707" TargetMode="External"/><Relationship Id="rId4" Type="http://schemas.openxmlformats.org/officeDocument/2006/relationships/hyperlink" Target="https://hu.wikipedia.org/wiki/K%C3%B6ny%C3%B6ki_J%C3%B3zsef" TargetMode="External"/><Relationship Id="rId9" Type="http://schemas.openxmlformats.org/officeDocument/2006/relationships/hyperlink" Target="https://hu.wikipedia.org/wiki/Klukn%C3%B3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2006" TargetMode="External"/><Relationship Id="rId3" Type="http://schemas.openxmlformats.org/officeDocument/2006/relationships/hyperlink" Target="https://hu.wikipedia.org/wiki/1970" TargetMode="External"/><Relationship Id="rId7" Type="http://schemas.openxmlformats.org/officeDocument/2006/relationships/hyperlink" Target="https://hu.wikipedia.org/wiki/Vil%C3%A1g%C3%B6r%C3%B6ks%C3%A9g" TargetMode="External"/><Relationship Id="rId2" Type="http://schemas.openxmlformats.org/officeDocument/2006/relationships/hyperlink" Target="https://hu.wikipedia.org/wiki/196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UNESCO" TargetMode="External"/><Relationship Id="rId5" Type="http://schemas.openxmlformats.org/officeDocument/2006/relationships/hyperlink" Target="https://hu.wikipedia.org/wiki/1993" TargetMode="External"/><Relationship Id="rId4" Type="http://schemas.openxmlformats.org/officeDocument/2006/relationships/hyperlink" Target="https://hu.wikipedia.org/wiki/198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iak\Documents\2015-2016\7.a\Ceh%20Dorina\&#218;j%20mappa\jkho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Szepesvár</a:t>
            </a:r>
            <a:r>
              <a:rPr lang="hu-HU" dirty="0" smtClean="0"/>
              <a:t> 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hu-HU" dirty="0" smtClean="0"/>
              <a:t>Készítette: </a:t>
            </a:r>
            <a:r>
              <a:rPr lang="hu-HU" dirty="0" err="1" smtClean="0"/>
              <a:t>Ruszkai</a:t>
            </a:r>
            <a:r>
              <a:rPr lang="hu-HU" dirty="0" smtClean="0"/>
              <a:t> Zsanett,</a:t>
            </a:r>
          </a:p>
          <a:p>
            <a:pPr algn="r"/>
            <a:r>
              <a:rPr lang="hu-HU" smtClean="0"/>
              <a:t>Cseh Fanni,                                   </a:t>
            </a:r>
            <a:endParaRPr lang="hu-HU" dirty="0" smtClean="0"/>
          </a:p>
          <a:p>
            <a:pPr algn="r"/>
            <a:r>
              <a:rPr lang="hu-HU" dirty="0" smtClean="0"/>
              <a:t> Cseh Dorina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vár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5"/>
          </a:xfrm>
        </p:spPr>
        <p:txBody>
          <a:bodyPr>
            <a:normAutofit fontScale="25000" lnSpcReduction="20000"/>
          </a:bodyPr>
          <a:lstStyle/>
          <a:p>
            <a:r>
              <a:rPr lang="hu-HU" sz="8000" dirty="0">
                <a:solidFill>
                  <a:srgbClr val="002060"/>
                </a:solidFill>
              </a:rPr>
              <a:t>A sziklát, amelyen épült, már az </a:t>
            </a:r>
            <a:r>
              <a:rPr lang="hu-HU" sz="8000" dirty="0">
                <a:solidFill>
                  <a:srgbClr val="002060"/>
                </a:solidFill>
                <a:hlinkClick r:id="rId2" tooltip="I. e. 5. évezred"/>
              </a:rPr>
              <a:t>i. e. 5. </a:t>
            </a:r>
            <a:r>
              <a:rPr lang="hu-HU" sz="8000" dirty="0" err="1">
                <a:solidFill>
                  <a:srgbClr val="002060"/>
                </a:solidFill>
                <a:hlinkClick r:id="rId2" tooltip="I. e. 5. évezred"/>
              </a:rPr>
              <a:t>évezred</a:t>
            </a:r>
            <a:r>
              <a:rPr lang="hu-HU" sz="8000" dirty="0" err="1">
                <a:solidFill>
                  <a:srgbClr val="002060"/>
                </a:solidFill>
              </a:rPr>
              <a:t>óta</a:t>
            </a:r>
            <a:r>
              <a:rPr lang="hu-HU" sz="8000" dirty="0">
                <a:solidFill>
                  <a:srgbClr val="002060"/>
                </a:solidFill>
              </a:rPr>
              <a:t> lakták. Az </a:t>
            </a:r>
            <a:r>
              <a:rPr lang="hu-HU" sz="8000" dirty="0">
                <a:solidFill>
                  <a:srgbClr val="002060"/>
                </a:solidFill>
                <a:hlinkClick r:id="rId3" tooltip="I. e. 1. század"/>
              </a:rPr>
              <a:t>i. e. 1. század</a:t>
            </a:r>
            <a:r>
              <a:rPr lang="hu-HU" sz="8000" dirty="0">
                <a:solidFill>
                  <a:srgbClr val="002060"/>
                </a:solidFill>
              </a:rPr>
              <a:t> és a </a:t>
            </a:r>
            <a:r>
              <a:rPr lang="hu-HU" sz="8000" dirty="0">
                <a:solidFill>
                  <a:srgbClr val="002060"/>
                </a:solidFill>
                <a:hlinkClick r:id="rId4" tooltip="2. század"/>
              </a:rPr>
              <a:t>2. század</a:t>
            </a:r>
            <a:r>
              <a:rPr lang="hu-HU" sz="8000" dirty="0">
                <a:solidFill>
                  <a:srgbClr val="002060"/>
                </a:solidFill>
              </a:rPr>
              <a:t> között az úgynevezett </a:t>
            </a:r>
            <a:r>
              <a:rPr lang="hu-HU" sz="8000" dirty="0" err="1">
                <a:solidFill>
                  <a:srgbClr val="002060"/>
                </a:solidFill>
              </a:rPr>
              <a:t>púchovi</a:t>
            </a:r>
            <a:r>
              <a:rPr lang="hu-HU" sz="8000" dirty="0">
                <a:solidFill>
                  <a:srgbClr val="002060"/>
                </a:solidFill>
              </a:rPr>
              <a:t> kultúra idején nagy kiterjedésű erődöt építettek ki a </a:t>
            </a:r>
            <a:r>
              <a:rPr lang="hu-HU" sz="8000" dirty="0">
                <a:solidFill>
                  <a:srgbClr val="002060"/>
                </a:solidFill>
                <a:hlinkClick r:id="rId5" tooltip="Kelták"/>
              </a:rPr>
              <a:t>kelták</a:t>
            </a:r>
            <a:r>
              <a:rPr lang="hu-HU" sz="8000" dirty="0">
                <a:solidFill>
                  <a:srgbClr val="002060"/>
                </a:solidFill>
              </a:rPr>
              <a:t>. Ennek udvarán lakóházakat, gazdasági és kultikus építményeket, valamint kőutakat hoztak létre. Az erőd falait a </a:t>
            </a:r>
            <a:r>
              <a:rPr lang="hu-HU" sz="8000" dirty="0">
                <a:solidFill>
                  <a:srgbClr val="002060"/>
                </a:solidFill>
                <a:hlinkClick r:id="rId6" tooltip="Régészet"/>
              </a:rPr>
              <a:t>régészeti</a:t>
            </a:r>
            <a:r>
              <a:rPr lang="hu-HU" sz="8000" dirty="0">
                <a:solidFill>
                  <a:srgbClr val="002060"/>
                </a:solidFill>
              </a:rPr>
              <a:t> ásatások során megtalálták, a falak a várudvaron még felismerhetők. Miután az erőd megsemmisült, a szomszéd dombon, a </a:t>
            </a:r>
            <a:r>
              <a:rPr lang="hu-HU" sz="8000" dirty="0" err="1">
                <a:solidFill>
                  <a:srgbClr val="002060"/>
                </a:solidFill>
              </a:rPr>
              <a:t>Drevenyiken</a:t>
            </a:r>
            <a:r>
              <a:rPr lang="hu-HU" sz="8000" dirty="0">
                <a:solidFill>
                  <a:srgbClr val="002060"/>
                </a:solidFill>
              </a:rPr>
              <a:t>, egy másik erőd épült. Csak ennek a másik erődnek a megsemmisülése után kezdték építeni a mai szepesi várat. A vár legrégibb része a </a:t>
            </a:r>
            <a:r>
              <a:rPr lang="hu-HU" sz="8000" dirty="0">
                <a:solidFill>
                  <a:srgbClr val="002060"/>
                </a:solidFill>
                <a:hlinkClick r:id="rId7" tooltip="11. század"/>
              </a:rPr>
              <a:t>11</a:t>
            </a:r>
            <a:r>
              <a:rPr lang="hu-HU" sz="8000" dirty="0">
                <a:solidFill>
                  <a:srgbClr val="002060"/>
                </a:solidFill>
              </a:rPr>
              <a:t>-</a:t>
            </a:r>
            <a:r>
              <a:rPr lang="hu-HU" sz="8000" dirty="0">
                <a:solidFill>
                  <a:srgbClr val="002060"/>
                </a:solidFill>
                <a:hlinkClick r:id="rId8" tooltip="12. század"/>
              </a:rPr>
              <a:t>12. században</a:t>
            </a:r>
            <a:r>
              <a:rPr lang="hu-HU" sz="8000" dirty="0">
                <a:solidFill>
                  <a:srgbClr val="002060"/>
                </a:solidFill>
              </a:rPr>
              <a:t> épített kör alakú lakótorony és a sziklába vájt téglalap alakú ciszterna és védőfal, amely a </a:t>
            </a:r>
            <a:r>
              <a:rPr lang="hu-HU" sz="8000" dirty="0">
                <a:solidFill>
                  <a:srgbClr val="002060"/>
                </a:solidFill>
                <a:hlinkClick r:id="rId9" tooltip="13. század"/>
              </a:rPr>
              <a:t>13. század</a:t>
            </a:r>
            <a:r>
              <a:rPr lang="hu-HU" sz="8000" dirty="0">
                <a:solidFill>
                  <a:srgbClr val="002060"/>
                </a:solidFill>
              </a:rPr>
              <a:t> első felében a szikla tektonikus mozgása miatt semmisült meg. A 13. század első harmadában építették a mai kör alakú lakótornyot, a </a:t>
            </a:r>
            <a:r>
              <a:rPr lang="hu-HU" sz="8000" dirty="0" err="1">
                <a:solidFill>
                  <a:srgbClr val="002060"/>
                </a:solidFill>
              </a:rPr>
              <a:t>donjont</a:t>
            </a:r>
            <a:r>
              <a:rPr lang="hu-HU" sz="8000" dirty="0">
                <a:solidFill>
                  <a:srgbClr val="002060"/>
                </a:solidFill>
              </a:rPr>
              <a:t> </a:t>
            </a:r>
            <a:r>
              <a:rPr lang="hu-HU" sz="8000" dirty="0" err="1">
                <a:solidFill>
                  <a:srgbClr val="002060"/>
                </a:solidFill>
              </a:rPr>
              <a:t>a</a:t>
            </a:r>
            <a:r>
              <a:rPr lang="hu-HU" sz="8000" dirty="0">
                <a:solidFill>
                  <a:srgbClr val="002060"/>
                </a:solidFill>
              </a:rPr>
              <a:t> várudvar közepén, a nagyméretű, háromszög alakú </a:t>
            </a:r>
            <a:r>
              <a:rPr lang="hu-HU" sz="8000" dirty="0">
                <a:solidFill>
                  <a:srgbClr val="002060"/>
                </a:solidFill>
                <a:hlinkClick r:id="rId10" tooltip="Romanika"/>
              </a:rPr>
              <a:t>román stílusú</a:t>
            </a:r>
            <a:r>
              <a:rPr lang="hu-HU" sz="8000" dirty="0">
                <a:solidFill>
                  <a:srgbClr val="002060"/>
                </a:solidFill>
              </a:rPr>
              <a:t> palotát az északi oldalon és a felsővár további részeit. Ezek az épületrészek az architektúra fő részeivé váltak, és meghatározó jellegűvé váltak a komplexum további </a:t>
            </a:r>
            <a:r>
              <a:rPr lang="hu-HU" sz="8000" dirty="0">
                <a:solidFill>
                  <a:srgbClr val="002060"/>
                </a:solidFill>
                <a:hlinkClick r:id="rId11" tooltip="Építészet"/>
              </a:rPr>
              <a:t>építészeti</a:t>
            </a:r>
            <a:r>
              <a:rPr lang="hu-HU" sz="8000" dirty="0">
                <a:solidFill>
                  <a:srgbClr val="002060"/>
                </a:solidFill>
              </a:rPr>
              <a:t> fejlődésében.</a:t>
            </a:r>
          </a:p>
          <a:p>
            <a:pPr>
              <a:buNone/>
            </a:pPr>
            <a:endParaRPr lang="hu-HU" b="1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Virágkora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dirty="0"/>
              <a:t>A </a:t>
            </a:r>
            <a:r>
              <a:rPr lang="hu-HU" dirty="0">
                <a:hlinkClick r:id="rId2" tooltip="Tatárjárás"/>
              </a:rPr>
              <a:t>tatárjárás</a:t>
            </a:r>
            <a:r>
              <a:rPr lang="hu-HU" dirty="0"/>
              <a:t> idején </a:t>
            </a:r>
            <a:r>
              <a:rPr lang="hu-HU" dirty="0">
                <a:hlinkClick r:id="rId3" tooltip="IV. Béla magyar király"/>
              </a:rPr>
              <a:t>IV. Béla</a:t>
            </a:r>
            <a:r>
              <a:rPr lang="hu-HU" dirty="0"/>
              <a:t> szorgalmazta a várépítéseket, ezért a </a:t>
            </a:r>
            <a:r>
              <a:rPr lang="hu-HU" b="1" dirty="0"/>
              <a:t>szepesi vár</a:t>
            </a:r>
            <a:r>
              <a:rPr lang="hu-HU" dirty="0"/>
              <a:t> területén </a:t>
            </a:r>
            <a:r>
              <a:rPr lang="hu-HU" dirty="0">
                <a:hlinkClick r:id="rId4" tooltip="1249"/>
              </a:rPr>
              <a:t>1249</a:t>
            </a:r>
            <a:r>
              <a:rPr lang="hu-HU" dirty="0"/>
              <a:t>.</a:t>
            </a:r>
            <a:r>
              <a:rPr lang="hu-HU" dirty="0">
                <a:hlinkClick r:id="rId5" tooltip="Szeptember 19."/>
              </a:rPr>
              <a:t>szeptember 19-én</a:t>
            </a:r>
            <a:r>
              <a:rPr lang="hu-HU" dirty="0"/>
              <a:t> a szepesi </a:t>
            </a:r>
            <a:r>
              <a:rPr lang="hu-HU" dirty="0">
                <a:hlinkClick r:id="rId6" tooltip="Püspök"/>
              </a:rPr>
              <a:t>püspöknek</a:t>
            </a:r>
            <a:r>
              <a:rPr lang="hu-HU" dirty="0"/>
              <a:t> egy területet ajándékozott, ahol saját költségén felépíttethetett egy tornyot és egy palotát. Ekkor keletkezett a helytartói palota, ez az első hozzáépített objektum az eredeti várhoz. Ez az adománylevél a </a:t>
            </a:r>
            <a:r>
              <a:rPr lang="hu-HU" b="1" dirty="0"/>
              <a:t>szepesi vár</a:t>
            </a:r>
            <a:r>
              <a:rPr lang="hu-HU" dirty="0"/>
              <a:t> első írásos említése. A prépost megépítette a külső várudvart a tornyos bejárattal, lakóépülettel és külső várfallal. A század végére azonban a közeli </a:t>
            </a:r>
            <a:r>
              <a:rPr lang="hu-HU" dirty="0">
                <a:hlinkClick r:id="rId7" tooltip="Szepeshely"/>
              </a:rPr>
              <a:t>szepesi káptalanba</a:t>
            </a:r>
            <a:r>
              <a:rPr lang="hu-HU" dirty="0"/>
              <a:t> költözött, így két jelentős közigazgatási központ is működött, a káptalan – egyházi jelleggel, és a vár – világi jelleggel. A vár </a:t>
            </a:r>
            <a:r>
              <a:rPr lang="hu-HU" dirty="0">
                <a:hlinkClick r:id="rId8" tooltip="Szepes vármegye"/>
              </a:rPr>
              <a:t>Szepes vármegye</a:t>
            </a:r>
            <a:r>
              <a:rPr lang="hu-HU" dirty="0"/>
              <a:t> központjává vált, a mindenkori szepesi </a:t>
            </a:r>
            <a:r>
              <a:rPr lang="hu-HU" dirty="0">
                <a:hlinkClick r:id="rId9" tooltip="Ispán"/>
              </a:rPr>
              <a:t>ispánok</a:t>
            </a:r>
            <a:r>
              <a:rPr lang="hu-HU" dirty="0"/>
              <a:t> székhelye lett, gyakran jelentős személyiségek lakhelye. A 13. század második felében a vár körül számos csatát vívtak. </a:t>
            </a:r>
            <a:r>
              <a:rPr lang="hu-HU" dirty="0">
                <a:hlinkClick r:id="rId10" tooltip="1275"/>
              </a:rPr>
              <a:t>1275</a:t>
            </a:r>
            <a:r>
              <a:rPr lang="hu-HU" dirty="0"/>
              <a:t>-ben a király ellen fellázadt Roland </a:t>
            </a:r>
            <a:r>
              <a:rPr lang="hu-HU" dirty="0" err="1"/>
              <a:t>comes</a:t>
            </a:r>
            <a:r>
              <a:rPr lang="hu-HU" dirty="0"/>
              <a:t> (szepesi ispán) foglalta el. Ezután Kun Erzsébeté, </a:t>
            </a:r>
            <a:r>
              <a:rPr lang="hu-HU" dirty="0">
                <a:hlinkClick r:id="rId11" tooltip="IV. László magyar király"/>
              </a:rPr>
              <a:t>IV. (Kun) László király</a:t>
            </a:r>
            <a:r>
              <a:rPr lang="hu-HU" dirty="0"/>
              <a:t> anyjáé volt. A vár birtoklásáért a </a:t>
            </a:r>
            <a:r>
              <a:rPr lang="hu-HU" dirty="0">
                <a:hlinkClick r:id="rId12" tooltip="14. század"/>
              </a:rPr>
              <a:t>14. század</a:t>
            </a:r>
            <a:r>
              <a:rPr lang="hu-HU" dirty="0"/>
              <a:t> első felében is harc folyt. </a:t>
            </a:r>
            <a:r>
              <a:rPr lang="hu-HU" dirty="0">
                <a:hlinkClick r:id="rId13" tooltip="1304"/>
              </a:rPr>
              <a:t>1304</a:t>
            </a:r>
            <a:r>
              <a:rPr lang="hu-HU" dirty="0"/>
              <a:t>-ben </a:t>
            </a:r>
            <a:r>
              <a:rPr lang="hu-HU" dirty="0">
                <a:hlinkClick r:id="rId14" tooltip="I. Károly magyar király"/>
              </a:rPr>
              <a:t>Károly Róbert</a:t>
            </a:r>
            <a:r>
              <a:rPr lang="hu-HU" dirty="0"/>
              <a:t> hívei foglalták el </a:t>
            </a:r>
            <a:r>
              <a:rPr lang="hu-HU" dirty="0">
                <a:hlinkClick r:id="rId15" tooltip="Vencel magyar király"/>
              </a:rPr>
              <a:t>Vencel</a:t>
            </a:r>
            <a:r>
              <a:rPr lang="hu-HU" dirty="0"/>
              <a:t> híveitől. </a:t>
            </a:r>
            <a:r>
              <a:rPr lang="hu-HU" dirty="0">
                <a:hlinkClick r:id="rId16" tooltip="1307"/>
              </a:rPr>
              <a:t>1307</a:t>
            </a:r>
            <a:r>
              <a:rPr lang="hu-HU" dirty="0"/>
              <a:t>-ben rövid időre a </a:t>
            </a:r>
            <a:r>
              <a:rPr lang="hu-HU" dirty="0">
                <a:hlinkClick r:id="rId17" tooltip="Csehek"/>
              </a:rPr>
              <a:t>csehek</a:t>
            </a:r>
            <a:r>
              <a:rPr lang="hu-HU" dirty="0"/>
              <a:t> szállták meg, </a:t>
            </a:r>
            <a:r>
              <a:rPr lang="hu-HU" dirty="0">
                <a:hlinkClick r:id="rId18" tooltip="1312"/>
              </a:rPr>
              <a:t>1312</a:t>
            </a:r>
            <a:r>
              <a:rPr lang="hu-HU" dirty="0"/>
              <a:t>-ben </a:t>
            </a:r>
            <a:r>
              <a:rPr lang="hu-HU" dirty="0">
                <a:hlinkClick r:id="rId19" tooltip="Csák Máté (trencséni tartományúr)"/>
              </a:rPr>
              <a:t>Csák Máté</a:t>
            </a:r>
            <a:r>
              <a:rPr lang="hu-HU" dirty="0"/>
              <a:t> akarta elfoglalni, de a védők megvédték a várat. A 14. század utolsó harmadában </a:t>
            </a:r>
            <a:r>
              <a:rPr lang="hu-HU" dirty="0">
                <a:hlinkClick r:id="rId20" tooltip="I. Lajos magyar király"/>
              </a:rPr>
              <a:t>I. Lajos</a:t>
            </a:r>
            <a:r>
              <a:rPr lang="hu-HU" dirty="0"/>
              <a:t> uralkodása alatt a régi alap mellett a nyugati oldalon új várudvar keletkezett, melyet most középső várudvarnak hívnak, ez 150 méter hosszú és 60 méter széles.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Romlása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>
                <a:hlinkClick r:id="rId2" tooltip="1703"/>
              </a:rPr>
              <a:t>1703</a:t>
            </a:r>
            <a:r>
              <a:rPr lang="hu-HU" dirty="0"/>
              <a:t>-ban a </a:t>
            </a:r>
            <a:r>
              <a:rPr lang="hu-HU" dirty="0">
                <a:hlinkClick r:id="rId3" tooltip="Kurucok"/>
              </a:rPr>
              <a:t>kurucok</a:t>
            </a:r>
            <a:r>
              <a:rPr lang="hu-HU" dirty="0"/>
              <a:t> csellel foglalták el. </a:t>
            </a:r>
            <a:r>
              <a:rPr lang="hu-HU" dirty="0">
                <a:hlinkClick r:id="rId4" tooltip="Könyöki József"/>
              </a:rPr>
              <a:t>Könyöki Józsefnek</a:t>
            </a:r>
            <a:r>
              <a:rPr lang="hu-HU" dirty="0"/>
              <a:t> a középkori várakról 1905-ben megjelent </a:t>
            </a:r>
            <a:r>
              <a:rPr lang="hu-HU" dirty="0" err="1"/>
              <a:t>lexikona</a:t>
            </a:r>
            <a:r>
              <a:rPr lang="hu-HU" dirty="0"/>
              <a:t> szerint Szepes várából a kurucok fogságába esett gróf </a:t>
            </a:r>
            <a:r>
              <a:rPr lang="hu-HU" dirty="0" err="1"/>
              <a:t>Stahremberg</a:t>
            </a:r>
            <a:r>
              <a:rPr lang="hu-HU" dirty="0"/>
              <a:t> Miksa császári altábornagy úgy menekült el, hogy az árnyékszék nyílásán keresztül leereszkedett a sziklára.</a:t>
            </a:r>
          </a:p>
          <a:p>
            <a:r>
              <a:rPr lang="hu-HU" dirty="0"/>
              <a:t>A </a:t>
            </a:r>
            <a:r>
              <a:rPr lang="hu-HU" dirty="0" err="1"/>
              <a:t>Csákyak</a:t>
            </a:r>
            <a:r>
              <a:rPr lang="hu-HU" dirty="0"/>
              <a:t> </a:t>
            </a:r>
            <a:r>
              <a:rPr lang="hu-HU" dirty="0" err="1"/>
              <a:t>a</a:t>
            </a:r>
            <a:r>
              <a:rPr lang="hu-HU" dirty="0"/>
              <a:t> várat csak a </a:t>
            </a:r>
            <a:r>
              <a:rPr lang="hu-HU" dirty="0">
                <a:hlinkClick r:id="rId5" tooltip="17. század"/>
              </a:rPr>
              <a:t>17. század</a:t>
            </a:r>
            <a:r>
              <a:rPr lang="hu-HU" dirty="0"/>
              <a:t> végéig lakták, mivel már a</a:t>
            </a:r>
            <a:r>
              <a:rPr lang="hu-HU" dirty="0">
                <a:hlinkClick r:id="rId6" tooltip="18. század"/>
              </a:rPr>
              <a:t>18. század</a:t>
            </a:r>
            <a:r>
              <a:rPr lang="hu-HU" dirty="0"/>
              <a:t> elején </a:t>
            </a:r>
            <a:r>
              <a:rPr lang="hu-HU" dirty="0" err="1">
                <a:hlinkClick r:id="rId7" tooltip="Hatkóc"/>
              </a:rPr>
              <a:t>Hatkócon</a:t>
            </a:r>
            <a:r>
              <a:rPr lang="hu-HU" dirty="0"/>
              <a:t>, később </a:t>
            </a:r>
            <a:r>
              <a:rPr lang="hu-HU" dirty="0" err="1">
                <a:hlinkClick r:id="rId8" tooltip="Szepesmindszent"/>
              </a:rPr>
              <a:t>Szepesmindszenten</a:t>
            </a:r>
            <a:r>
              <a:rPr lang="hu-HU" dirty="0"/>
              <a:t>, </a:t>
            </a:r>
            <a:r>
              <a:rPr lang="hu-HU" dirty="0" err="1">
                <a:hlinkClick r:id="rId9" tooltip="Kluknó"/>
              </a:rPr>
              <a:t>Kluknón</a:t>
            </a:r>
            <a:r>
              <a:rPr lang="hu-HU" dirty="0" err="1"/>
              <a:t>és</a:t>
            </a:r>
            <a:r>
              <a:rPr lang="hu-HU" dirty="0"/>
              <a:t> más helyen is kényelmes kastélyokat építtettek és </a:t>
            </a:r>
            <a:r>
              <a:rPr lang="hu-HU" dirty="0">
                <a:hlinkClick r:id="rId10" tooltip="1707"/>
              </a:rPr>
              <a:t>1707</a:t>
            </a:r>
            <a:r>
              <a:rPr lang="hu-HU" dirty="0"/>
              <a:t>-re teljesen odaköltöztek. E kastélyok építésénél a vár több építészeti elemét is felhasználták. A várban csak egy kis katonai helyőrség maradt, és az egész lakatlan komplexum romlásnak indult, majd az </a:t>
            </a:r>
            <a:r>
              <a:rPr lang="hu-HU" dirty="0">
                <a:hlinkClick r:id="rId11" tooltip="1780"/>
              </a:rPr>
              <a:t>1780</a:t>
            </a:r>
            <a:r>
              <a:rPr lang="hu-HU" dirty="0"/>
              <a:t>-as, </a:t>
            </a:r>
            <a:r>
              <a:rPr lang="hu-HU" dirty="0">
                <a:hlinkClick r:id="rId12" tooltip="Villám"/>
              </a:rPr>
              <a:t>villámcsapás</a:t>
            </a:r>
            <a:r>
              <a:rPr lang="hu-HU" dirty="0"/>
              <a:t> okozta tűzvész után az őrség is elhagyta. Ezután a vár rommá vált, és a Csáky család birtokában maradt </a:t>
            </a:r>
            <a:r>
              <a:rPr lang="hu-HU" dirty="0">
                <a:hlinkClick r:id="rId13" tooltip="1948"/>
              </a:rPr>
              <a:t>1948</a:t>
            </a:r>
            <a:r>
              <a:rPr lang="hu-HU" dirty="0"/>
              <a:t>-ig.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napjainkban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A szepesi várat </a:t>
            </a:r>
            <a:r>
              <a:rPr lang="hu-HU" dirty="0">
                <a:hlinkClick r:id="rId2" tooltip="1961"/>
              </a:rPr>
              <a:t>1961</a:t>
            </a:r>
            <a:r>
              <a:rPr lang="hu-HU" dirty="0"/>
              <a:t>-ben műemlékké nyilvánították, és </a:t>
            </a:r>
            <a:r>
              <a:rPr lang="hu-HU" dirty="0">
                <a:hlinkClick r:id="rId3" tooltip="1970"/>
              </a:rPr>
              <a:t>1970</a:t>
            </a:r>
            <a:r>
              <a:rPr lang="hu-HU" dirty="0"/>
              <a:t>-től folynak az újjáépítések és a kiterjedt régészeti kutatások a helyszínen. Az alsó várudvart </a:t>
            </a:r>
            <a:r>
              <a:rPr lang="hu-HU" dirty="0">
                <a:hlinkClick r:id="rId4" tooltip="1983"/>
              </a:rPr>
              <a:t>1983</a:t>
            </a:r>
            <a:r>
              <a:rPr lang="hu-HU" dirty="0"/>
              <a:t>-ban megnyitották a nagyközönség előtt. A vár és környéke </a:t>
            </a:r>
            <a:r>
              <a:rPr lang="hu-HU" dirty="0">
                <a:hlinkClick r:id="rId5" tooltip="1993"/>
              </a:rPr>
              <a:t>1993</a:t>
            </a:r>
            <a:r>
              <a:rPr lang="hu-HU" dirty="0"/>
              <a:t>-ban bekerült az </a:t>
            </a:r>
            <a:r>
              <a:rPr lang="hu-HU" dirty="0">
                <a:hlinkClick r:id="rId6" tooltip="UNESCO"/>
              </a:rPr>
              <a:t>UNESCO</a:t>
            </a:r>
            <a:r>
              <a:rPr lang="hu-HU" dirty="0"/>
              <a:t> </a:t>
            </a:r>
            <a:r>
              <a:rPr lang="hu-HU" dirty="0">
                <a:hlinkClick r:id="rId7" tooltip="Világörökség"/>
              </a:rPr>
              <a:t>világörökségi</a:t>
            </a:r>
            <a:r>
              <a:rPr lang="hu-HU" dirty="0"/>
              <a:t> listájára. A Lőcsén székelő Szepesi Múzeum közigazgatása alá tartozik, a vár újjáépített részei otthont adnak a múzeum kiállításainak. Itt régészeti leleteket, fegyvergyűjteményt állítottak ki, a gótikus várkápolnában egyháztörténeti kiállítást rendeztek be. </a:t>
            </a:r>
            <a:r>
              <a:rPr lang="hu-HU" dirty="0">
                <a:hlinkClick r:id="rId8" tooltip="2006"/>
              </a:rPr>
              <a:t>2006</a:t>
            </a:r>
            <a:r>
              <a:rPr lang="hu-HU" dirty="0"/>
              <a:t>-ban kb. 170 000 turista nézte meg a várat.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letölté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3" y="0"/>
            <a:ext cx="5715040" cy="3189789"/>
          </a:xfrm>
        </p:spPr>
      </p:pic>
      <p:pic>
        <p:nvPicPr>
          <p:cNvPr id="5" name="Kép 4" descr="9d7f3ad630770f19ccbc2da5f423669f2017289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3786190"/>
            <a:ext cx="5429288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jkho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23806"/>
            <a:ext cx="8978925" cy="6734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7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32</Words>
  <Application>Microsoft Office PowerPoint</Application>
  <PresentationFormat>Diavetítés a képernyőre (4:3 oldalarány)</PresentationFormat>
  <Paragraphs>13</Paragraphs>
  <Slides>7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Szepesvár  </vt:lpstr>
      <vt:lpstr>A vár</vt:lpstr>
      <vt:lpstr>Virágkora</vt:lpstr>
      <vt:lpstr>Romlása</vt:lpstr>
      <vt:lpstr>A napjainkban</vt:lpstr>
      <vt:lpstr>6. dia</vt:lpstr>
      <vt:lpstr>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Szepesvár</dc:title>
  <dc:creator>diak</dc:creator>
  <cp:lastModifiedBy>diak</cp:lastModifiedBy>
  <cp:revision>5</cp:revision>
  <dcterms:created xsi:type="dcterms:W3CDTF">2016-03-18T09:25:45Z</dcterms:created>
  <dcterms:modified xsi:type="dcterms:W3CDTF">2016-04-01T15:01:19Z</dcterms:modified>
</cp:coreProperties>
</file>