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29FEB-D0F7-47A2-9E37-53C23E3A6055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0DFF-69EA-45AB-A845-D88BF7505B5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temahet\Szalay%20&#233;s%20Alm&#225;si\L&#337;cse_360p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Szlovákia, Lőcse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Szalay Petra, </a:t>
            </a:r>
            <a:r>
              <a:rPr lang="hu-HU" dirty="0" err="1" smtClean="0"/>
              <a:t>Almási</a:t>
            </a:r>
            <a:r>
              <a:rPr lang="hu-HU" dirty="0" smtClean="0"/>
              <a:t> Lilla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</a:t>
            </a:r>
            <a:r>
              <a:rPr lang="hu-HU" dirty="0" smtClean="0"/>
              <a:t>örténete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 Lőcse (szlovákul: </a:t>
            </a:r>
            <a:r>
              <a:rPr lang="hu-HU" dirty="0" err="1" smtClean="0"/>
              <a:t>Levoča</a:t>
            </a:r>
            <a:r>
              <a:rPr lang="hu-HU" dirty="0" smtClean="0"/>
              <a:t>) patakról kapta a nevét. A települést a 12. században kezdték benépesíteni a szászok, ez viszont a tatárjárásban elpusztult. Falai a 13. században épültek, majd a 15.–16. században alakították ki ma is látható véd műveit, melyek 44 hektár területet kerítenek be. 1323-ban szabad királyi város lett. 1332-ben és 1431-ben tűzvész pusztította. 1440 és 1450 között a husziták többször támadták a várost, Mátyás innen indult kiűzésükre. 1526 után nagy szerepe volt a trónharcokban, majd a 17. századi harcokban. Akkoriban közel száz évig folyt az ellenségeskedés a szomszédos Késmárkkal, ami fegyveres összetűzéssé is fajult. 1550-ben és 1599-ben újra tűzvész pusztította. 1560-ban 2500, 1622-ben 1600, 1645-ben 2214 lakos pusztult el a dühöngő pestisjárványokban.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Nevezetességei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Szent Jakab templom </a:t>
            </a:r>
          </a:p>
          <a:p>
            <a:r>
              <a:rPr lang="hu-HU" sz="1200" dirty="0" smtClean="0"/>
              <a:t>A lőcsei Szent Jakab-templom Szlovákia egyik legnagyobb gótikus temploma. </a:t>
            </a:r>
          </a:p>
          <a:p>
            <a:pPr>
              <a:buNone/>
            </a:pPr>
            <a:r>
              <a:rPr lang="hu-HU" sz="1200" dirty="0" smtClean="0"/>
              <a:t>Működő templom, napi misékkel, több mint 700 éve Lőcse, a hajdani szabad királyi</a:t>
            </a:r>
          </a:p>
          <a:p>
            <a:pPr>
              <a:buNone/>
            </a:pPr>
            <a:r>
              <a:rPr lang="hu-HU" sz="1200" dirty="0" smtClean="0"/>
              <a:t> város plébánia temploma. Háromszoros nemzeti emlékhely: a templom önmagában</a:t>
            </a:r>
          </a:p>
          <a:p>
            <a:pPr>
              <a:buNone/>
            </a:pPr>
            <a:r>
              <a:rPr lang="hu-HU" sz="1200" dirty="0" smtClean="0"/>
              <a:t>az, de a híres Lőcsei Pál mester fafaragványa  és </a:t>
            </a:r>
            <a:r>
              <a:rPr lang="hu-HU" sz="1200" dirty="0" err="1" smtClean="0"/>
              <a:t>Szilassy</a:t>
            </a:r>
            <a:r>
              <a:rPr lang="hu-HU" sz="1200" dirty="0" smtClean="0"/>
              <a:t> János barokk stílusú arany-</a:t>
            </a:r>
          </a:p>
          <a:p>
            <a:pPr>
              <a:buNone/>
            </a:pPr>
            <a:r>
              <a:rPr lang="hu-HU" sz="1200" dirty="0" smtClean="0"/>
              <a:t>műve is a nemzeti </a:t>
            </a:r>
            <a:r>
              <a:rPr lang="hu-HU" sz="1200" dirty="0" err="1" smtClean="0"/>
              <a:t>kultúr</a:t>
            </a:r>
            <a:r>
              <a:rPr lang="hu-HU" sz="1200" dirty="0" smtClean="0"/>
              <a:t> örökség része.  A templom nagyon  tisztelt id. Szent Jakab </a:t>
            </a:r>
          </a:p>
          <a:p>
            <a:pPr>
              <a:buNone/>
            </a:pPr>
            <a:r>
              <a:rPr lang="hu-HU" sz="1200" dirty="0" smtClean="0"/>
              <a:t>apostolról, a harcosok, vándorok és munkások védőszentjéről  kapta a nevét.</a:t>
            </a:r>
          </a:p>
          <a:p>
            <a:pPr>
              <a:buNone/>
            </a:pPr>
            <a:r>
              <a:rPr lang="hu-HU" sz="1200" dirty="0" smtClean="0"/>
              <a:t>A templom önmagában és belső kiépítése 1965-től nemzeti  emlékhely.</a:t>
            </a:r>
          </a:p>
          <a:p>
            <a:pPr>
              <a:buNone/>
            </a:pPr>
            <a:r>
              <a:rPr lang="hu-HU" dirty="0" smtClean="0"/>
              <a:t>              Városháza</a:t>
            </a:r>
          </a:p>
          <a:p>
            <a:pPr>
              <a:buNone/>
            </a:pPr>
            <a:r>
              <a:rPr lang="hu-HU" sz="1200" dirty="0"/>
              <a:t>A régi városháza a 15. században épült gótikus stílusban, 1550-ben leégett</a:t>
            </a:r>
            <a:r>
              <a:rPr lang="hu-HU" sz="1200" dirty="0" smtClean="0"/>
              <a:t>,</a:t>
            </a:r>
          </a:p>
          <a:p>
            <a:pPr>
              <a:buNone/>
            </a:pPr>
            <a:r>
              <a:rPr lang="hu-HU" sz="1200" dirty="0"/>
              <a:t> 1615-ben mai árkádos formájában építették </a:t>
            </a:r>
            <a:r>
              <a:rPr lang="hu-HU" sz="1200" dirty="0" smtClean="0"/>
              <a:t>át.</a:t>
            </a:r>
          </a:p>
          <a:p>
            <a:pPr>
              <a:buNone/>
            </a:pPr>
            <a:r>
              <a:rPr lang="hu-HU" sz="1200" dirty="0" smtClean="0"/>
              <a:t> Végleges </a:t>
            </a:r>
            <a:r>
              <a:rPr lang="hu-HU" sz="1200" dirty="0"/>
              <a:t>formáját </a:t>
            </a:r>
            <a:r>
              <a:rPr lang="hu-HU" sz="1200" dirty="0" smtClean="0"/>
              <a:t>1893</a:t>
            </a:r>
            <a:r>
              <a:rPr lang="hu-HU" sz="1200" dirty="0"/>
              <a:t> és 1895 között Schulek Frigyes tervei alapján nyerte el. </a:t>
            </a:r>
            <a:endParaRPr lang="hu-HU" sz="1200" dirty="0" smtClean="0"/>
          </a:p>
          <a:p>
            <a:pPr>
              <a:buNone/>
            </a:pPr>
            <a:r>
              <a:rPr lang="hu-HU" sz="1200" dirty="0" smtClean="0"/>
              <a:t>Ma </a:t>
            </a:r>
            <a:r>
              <a:rPr lang="hu-HU" sz="1200" dirty="0"/>
              <a:t>a Szepesi </a:t>
            </a:r>
            <a:r>
              <a:rPr lang="hu-HU" sz="1200" dirty="0" smtClean="0"/>
              <a:t>Múzeum működik </a:t>
            </a:r>
            <a:r>
              <a:rPr lang="hu-HU" sz="1200" dirty="0"/>
              <a:t>benne. </a:t>
            </a:r>
            <a:endParaRPr lang="hu-HU" sz="1200" dirty="0" smtClean="0"/>
          </a:p>
          <a:p>
            <a:pPr>
              <a:buNone/>
            </a:pPr>
            <a:r>
              <a:rPr lang="hu-HU" sz="1200" dirty="0" smtClean="0"/>
              <a:t>Harangtornya</a:t>
            </a:r>
            <a:r>
              <a:rPr lang="hu-HU" sz="1200" dirty="0"/>
              <a:t> 1651-ben épült</a:t>
            </a:r>
            <a:r>
              <a:rPr lang="hu-HU" sz="1200" dirty="0" smtClean="0"/>
              <a:t>. </a:t>
            </a:r>
            <a:r>
              <a:rPr lang="hu-HU" sz="1200" dirty="0"/>
              <a:t>Az 1815 és 1831 között épített kétemeletes </a:t>
            </a:r>
            <a:endParaRPr lang="hu-HU" sz="1200" dirty="0" smtClean="0"/>
          </a:p>
          <a:p>
            <a:pPr>
              <a:buNone/>
            </a:pPr>
            <a:r>
              <a:rPr lang="hu-HU" sz="1200" dirty="0" smtClean="0"/>
              <a:t>klasszicista </a:t>
            </a:r>
            <a:r>
              <a:rPr lang="hu-HU" sz="1200" dirty="0"/>
              <a:t>városháza 1922-ig vármegyeháza </a:t>
            </a:r>
            <a:r>
              <a:rPr lang="hu-HU" sz="1200" dirty="0" smtClean="0"/>
              <a:t>volt.</a:t>
            </a:r>
            <a:endParaRPr lang="hu-HU" sz="1200" dirty="0"/>
          </a:p>
          <a:p>
            <a:pPr>
              <a:buNone/>
            </a:pPr>
            <a:endParaRPr lang="hu-HU" sz="1200" dirty="0"/>
          </a:p>
          <a:p>
            <a:pPr>
              <a:buNone/>
            </a:pPr>
            <a:endParaRPr lang="hu-HU" sz="1200" dirty="0"/>
          </a:p>
          <a:p>
            <a:pPr>
              <a:buNone/>
            </a:pPr>
            <a:endParaRPr lang="hu-HU" sz="1200" dirty="0" smtClean="0"/>
          </a:p>
          <a:p>
            <a:pPr>
              <a:buNone/>
            </a:pPr>
            <a:endParaRPr lang="hu-HU" sz="1200" dirty="0" smtClean="0"/>
          </a:p>
        </p:txBody>
      </p:sp>
      <p:pic>
        <p:nvPicPr>
          <p:cNvPr id="4" name="Kép 3" descr="chram_svateho_jakuba_v_levo_u010di_1366369596_2450_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556792"/>
            <a:ext cx="3126127" cy="2082783"/>
          </a:xfrm>
          <a:prstGeom prst="rect">
            <a:avLst/>
          </a:prstGeom>
        </p:spPr>
      </p:pic>
      <p:pic>
        <p:nvPicPr>
          <p:cNvPr id="5" name="Kép 4" descr="556409_04c40007914c07932530607ae094921a_w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4005064"/>
            <a:ext cx="3073524" cy="2254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32440" y="274638"/>
            <a:ext cx="154360" cy="27404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hu-HU" dirty="0" smtClean="0"/>
              <a:t>    </a:t>
            </a:r>
            <a:r>
              <a:rPr lang="hu-HU" dirty="0" err="1" smtClean="0"/>
              <a:t>Spillenberg-ház</a:t>
            </a:r>
            <a:endParaRPr lang="hu-HU" dirty="0" smtClean="0"/>
          </a:p>
          <a:p>
            <a:pPr>
              <a:buNone/>
            </a:pPr>
            <a:r>
              <a:rPr lang="hu-HU" sz="1200" dirty="0"/>
              <a:t>A legmagasabb, 45. sz. ház neve </a:t>
            </a:r>
            <a:r>
              <a:rPr lang="hu-HU" sz="1200" b="1" dirty="0" err="1"/>
              <a:t>Spillenberg</a:t>
            </a:r>
            <a:r>
              <a:rPr lang="hu-HU" sz="1200" dirty="0" err="1"/>
              <a:t>-ház</a:t>
            </a:r>
            <a:r>
              <a:rPr lang="hu-HU" sz="1200" dirty="0"/>
              <a:t>. Több generáción keresztül </a:t>
            </a:r>
            <a:endParaRPr lang="hu-HU" sz="1200" dirty="0" smtClean="0"/>
          </a:p>
          <a:p>
            <a:pPr>
              <a:buNone/>
            </a:pPr>
            <a:r>
              <a:rPr lang="hu-HU" sz="1200" dirty="0" smtClean="0"/>
              <a:t>orvosok </a:t>
            </a:r>
            <a:r>
              <a:rPr lang="hu-HU" sz="1200" dirty="0"/>
              <a:t>lakták. A </a:t>
            </a:r>
            <a:r>
              <a:rPr lang="hu-HU" sz="1200" dirty="0" err="1"/>
              <a:t>Spillenberger</a:t>
            </a:r>
            <a:r>
              <a:rPr lang="hu-HU" sz="1200" dirty="0"/>
              <a:t> Sámuel </a:t>
            </a:r>
            <a:r>
              <a:rPr lang="hu-HU" sz="1200" dirty="0" smtClean="0"/>
              <a:t>Szepes-Tapolcán 1613-ban papírmalmot</a:t>
            </a:r>
          </a:p>
          <a:p>
            <a:pPr>
              <a:buNone/>
            </a:pPr>
            <a:r>
              <a:rPr lang="hu-HU" sz="1200" dirty="0" smtClean="0"/>
              <a:t>létesítettek</a:t>
            </a:r>
            <a:r>
              <a:rPr lang="hu-HU" sz="1200" dirty="0"/>
              <a:t>. Ebben a házban lakott </a:t>
            </a:r>
            <a:r>
              <a:rPr lang="hu-HU" sz="1200" dirty="0" err="1"/>
              <a:t>Korponayné</a:t>
            </a:r>
            <a:r>
              <a:rPr lang="hu-HU" sz="1200" dirty="0"/>
              <a:t> </a:t>
            </a:r>
            <a:r>
              <a:rPr lang="hu-HU" sz="1200" dirty="0" smtClean="0"/>
              <a:t>Géczy </a:t>
            </a:r>
            <a:r>
              <a:rPr lang="hu-HU" sz="1200" dirty="0"/>
              <a:t>Julianna, a „lőcsei </a:t>
            </a:r>
            <a:r>
              <a:rPr lang="hu-HU" sz="1200" dirty="0" smtClean="0"/>
              <a:t>fehér</a:t>
            </a:r>
          </a:p>
          <a:p>
            <a:pPr>
              <a:buNone/>
            </a:pPr>
            <a:r>
              <a:rPr lang="hu-HU" sz="1200" dirty="0" smtClean="0"/>
              <a:t> </a:t>
            </a:r>
            <a:r>
              <a:rPr lang="hu-HU" sz="1200" dirty="0"/>
              <a:t>asszony”. Az épületet írek vették meg és újítják fel. </a:t>
            </a:r>
            <a:endParaRPr lang="hu-HU" sz="1200" dirty="0" smtClean="0"/>
          </a:p>
          <a:p>
            <a:pPr>
              <a:buNone/>
            </a:pPr>
            <a:endParaRPr lang="hu-HU" sz="1200" dirty="0"/>
          </a:p>
          <a:p>
            <a:pPr>
              <a:buNone/>
            </a:pPr>
            <a:endParaRPr lang="hu-HU" sz="1200" dirty="0" smtClean="0"/>
          </a:p>
          <a:p>
            <a:pPr>
              <a:buNone/>
            </a:pPr>
            <a:endParaRPr lang="hu-HU" sz="1200" dirty="0" smtClean="0"/>
          </a:p>
          <a:p>
            <a:pPr>
              <a:buNone/>
            </a:pPr>
            <a:endParaRPr lang="hu-HU" sz="1200" dirty="0"/>
          </a:p>
          <a:p>
            <a:pPr>
              <a:buNone/>
            </a:pPr>
            <a:endParaRPr lang="hu-HU" sz="1200" dirty="0"/>
          </a:p>
          <a:p>
            <a:pPr>
              <a:buNone/>
            </a:pPr>
            <a:r>
              <a:rPr lang="hu-HU" dirty="0" smtClean="0"/>
              <a:t>       Breuer-nyomda</a:t>
            </a:r>
          </a:p>
          <a:p>
            <a:pPr>
              <a:buNone/>
            </a:pPr>
            <a:r>
              <a:rPr lang="hu-HU" sz="1200" dirty="0"/>
              <a:t>A 26. sz. ház 1570-től a Breuer/</a:t>
            </a:r>
            <a:r>
              <a:rPr lang="hu-HU" sz="1200" dirty="0" err="1"/>
              <a:t>Brewer</a:t>
            </a:r>
            <a:r>
              <a:rPr lang="hu-HU" sz="1200" dirty="0"/>
              <a:t> nyomdászcsaládé. 1624-től itt </a:t>
            </a:r>
            <a:r>
              <a:rPr lang="hu-HU" sz="1200" dirty="0" smtClean="0"/>
              <a:t>működött</a:t>
            </a:r>
          </a:p>
          <a:p>
            <a:pPr>
              <a:buNone/>
            </a:pPr>
            <a:r>
              <a:rPr lang="hu-HU" sz="1200" dirty="0" smtClean="0"/>
              <a:t> </a:t>
            </a:r>
            <a:r>
              <a:rPr lang="hu-HU" sz="1200" dirty="0"/>
              <a:t>a híres lőcsei </a:t>
            </a:r>
            <a:r>
              <a:rPr lang="hu-HU" sz="1200" b="1" dirty="0"/>
              <a:t>Breuer-nyomda</a:t>
            </a:r>
            <a:r>
              <a:rPr lang="hu-HU" sz="1200" dirty="0"/>
              <a:t>. A Breuer család három generációja kb. </a:t>
            </a:r>
            <a:r>
              <a:rPr lang="hu-HU" sz="1200" dirty="0" smtClean="0"/>
              <a:t>ezer</a:t>
            </a:r>
          </a:p>
          <a:p>
            <a:pPr>
              <a:buNone/>
            </a:pPr>
            <a:r>
              <a:rPr lang="hu-HU" sz="1200" dirty="0" smtClean="0"/>
              <a:t> </a:t>
            </a:r>
            <a:r>
              <a:rPr lang="hu-HU" sz="1200" dirty="0"/>
              <a:t>különféle könyvet nyomtatott ki különböző nyelveken. Többek között </a:t>
            </a:r>
            <a:r>
              <a:rPr lang="hu-HU" sz="1200" dirty="0" smtClean="0"/>
              <a:t>kiadták</a:t>
            </a:r>
          </a:p>
          <a:p>
            <a:pPr>
              <a:buNone/>
            </a:pPr>
            <a:r>
              <a:rPr lang="hu-HU" sz="1200" i="1" dirty="0" smtClean="0"/>
              <a:t>Comenius</a:t>
            </a:r>
            <a:r>
              <a:rPr lang="hu-HU" sz="1200" dirty="0"/>
              <a:t> </a:t>
            </a:r>
            <a:r>
              <a:rPr lang="hu-HU" sz="1200" i="1" dirty="0" err="1"/>
              <a:t>Orbis</a:t>
            </a:r>
            <a:r>
              <a:rPr lang="hu-HU" sz="1200" i="1" dirty="0"/>
              <a:t> </a:t>
            </a:r>
            <a:r>
              <a:rPr lang="hu-HU" sz="1200" i="1" dirty="0" err="1"/>
              <a:t>Pictus</a:t>
            </a:r>
            <a:r>
              <a:rPr lang="hu-HU" sz="1200" dirty="0" err="1"/>
              <a:t>-át</a:t>
            </a:r>
            <a:r>
              <a:rPr lang="hu-HU" sz="1200" dirty="0"/>
              <a:t> (1685) és </a:t>
            </a:r>
            <a:r>
              <a:rPr lang="hu-HU" sz="1200" i="1" dirty="0" err="1"/>
              <a:t>Tranoscius</a:t>
            </a:r>
            <a:r>
              <a:rPr lang="hu-HU" sz="1200" dirty="0"/>
              <a:t> szlovák evangélikusok ó-cseh </a:t>
            </a:r>
            <a:endParaRPr lang="hu-HU" sz="1200" dirty="0" smtClean="0"/>
          </a:p>
          <a:p>
            <a:pPr>
              <a:buNone/>
            </a:pPr>
            <a:r>
              <a:rPr lang="hu-HU" sz="1200" dirty="0" smtClean="0"/>
              <a:t>nyelven </a:t>
            </a:r>
            <a:r>
              <a:rPr lang="hu-HU" sz="1200" dirty="0"/>
              <a:t>alapuló hagyományos, évszázadokon át használt </a:t>
            </a:r>
            <a:r>
              <a:rPr lang="hu-HU" sz="1200" i="1" dirty="0" smtClean="0"/>
              <a:t>énekeskönyv</a:t>
            </a:r>
            <a:r>
              <a:rPr lang="hu-HU" sz="1200" dirty="0" smtClean="0"/>
              <a:t>ét</a:t>
            </a:r>
          </a:p>
          <a:p>
            <a:pPr>
              <a:buNone/>
            </a:pPr>
            <a:r>
              <a:rPr lang="hu-HU" sz="1200" dirty="0" smtClean="0"/>
              <a:t> </a:t>
            </a:r>
            <a:r>
              <a:rPr lang="hu-HU" sz="1200" dirty="0"/>
              <a:t>(</a:t>
            </a:r>
            <a:r>
              <a:rPr lang="hu-HU" sz="1200" dirty="0" err="1"/>
              <a:t>Cythara</a:t>
            </a:r>
            <a:r>
              <a:rPr lang="hu-HU" sz="1200" dirty="0"/>
              <a:t> </a:t>
            </a:r>
            <a:r>
              <a:rPr lang="hu-HU" sz="1200" dirty="0" err="1"/>
              <a:t>Sanctorum</a:t>
            </a:r>
            <a:r>
              <a:rPr lang="hu-HU" sz="1200" dirty="0"/>
              <a:t>, 1635), a kalendáriumot és más műveket.</a:t>
            </a:r>
            <a:endParaRPr lang="hu-HU" sz="1200" dirty="0" smtClean="0"/>
          </a:p>
        </p:txBody>
      </p:sp>
      <p:pic>
        <p:nvPicPr>
          <p:cNvPr id="4" name="Kép 3" descr="Lőcs_Krupek_Spillenber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908720"/>
            <a:ext cx="3240360" cy="1944216"/>
          </a:xfrm>
          <a:prstGeom prst="rect">
            <a:avLst/>
          </a:prstGeom>
        </p:spPr>
      </p:pic>
      <p:pic>
        <p:nvPicPr>
          <p:cNvPr id="5" name="Kép 4" descr="bartfa_bardejov_IMG_023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356992"/>
            <a:ext cx="3312368" cy="22060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Mikszáth Kálmán</a:t>
            </a:r>
            <a:br>
              <a:rPr lang="hu-HU" dirty="0" smtClean="0"/>
            </a:br>
            <a:r>
              <a:rPr lang="hu-HU" dirty="0" smtClean="0"/>
              <a:t>A fekete város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fekete város</a:t>
            </a:r>
            <a:r>
              <a:rPr lang="hu-HU" dirty="0"/>
              <a:t> Mikszáth Kálmán író utolsó nagyregénye. 15 fejezetből áll</a:t>
            </a:r>
            <a:r>
              <a:rPr lang="hu-HU" dirty="0" smtClean="0"/>
              <a:t>,</a:t>
            </a:r>
          </a:p>
          <a:p>
            <a:pPr>
              <a:buNone/>
            </a:pPr>
            <a:r>
              <a:rPr lang="hu-HU" dirty="0" smtClean="0"/>
              <a:t> </a:t>
            </a:r>
            <a:r>
              <a:rPr lang="hu-HU" dirty="0"/>
              <a:t>melyek </a:t>
            </a:r>
            <a:r>
              <a:rPr lang="hu-HU" dirty="0" smtClean="0"/>
              <a:t>esetenként különleges</a:t>
            </a:r>
          </a:p>
          <a:p>
            <a:pPr>
              <a:buNone/>
            </a:pPr>
            <a:r>
              <a:rPr lang="hu-HU" dirty="0" smtClean="0"/>
              <a:t> </a:t>
            </a:r>
            <a:r>
              <a:rPr lang="hu-HU" dirty="0"/>
              <a:t>„</a:t>
            </a:r>
            <a:r>
              <a:rPr lang="hu-HU" dirty="0" smtClean="0"/>
              <a:t>elbeszélő </a:t>
            </a:r>
            <a:r>
              <a:rPr lang="hu-HU" dirty="0"/>
              <a:t>címet” </a:t>
            </a:r>
            <a:r>
              <a:rPr lang="hu-HU" dirty="0" smtClean="0"/>
              <a:t>viselnek</a:t>
            </a:r>
            <a:r>
              <a:rPr lang="hu-HU" dirty="0"/>
              <a:t>, </a:t>
            </a:r>
            <a:r>
              <a:rPr lang="hu-HU" dirty="0" smtClean="0"/>
              <a:t>mint</a:t>
            </a:r>
          </a:p>
          <a:p>
            <a:pPr>
              <a:buNone/>
            </a:pPr>
            <a:r>
              <a:rPr lang="hu-HU" dirty="0" smtClean="0"/>
              <a:t> </a:t>
            </a:r>
            <a:r>
              <a:rPr lang="hu-HU" dirty="0"/>
              <a:t>rögtön az első</a:t>
            </a:r>
            <a:r>
              <a:rPr lang="hu-HU" dirty="0" smtClean="0"/>
              <a:t>:„</a:t>
            </a:r>
            <a:r>
              <a:rPr lang="hu-HU" dirty="0"/>
              <a:t>Némely </a:t>
            </a:r>
            <a:r>
              <a:rPr lang="hu-HU" dirty="0" smtClean="0"/>
              <a:t>előzmények</a:t>
            </a:r>
          </a:p>
          <a:p>
            <a:pPr>
              <a:buNone/>
            </a:pPr>
            <a:r>
              <a:rPr lang="hu-HU" dirty="0" smtClean="0"/>
              <a:t> </a:t>
            </a:r>
            <a:r>
              <a:rPr lang="hu-HU" dirty="0"/>
              <a:t>és </a:t>
            </a:r>
            <a:r>
              <a:rPr lang="hu-HU" dirty="0" smtClean="0"/>
              <a:t>részletek, melyeket okvetlenül</a:t>
            </a:r>
          </a:p>
          <a:p>
            <a:pPr>
              <a:buNone/>
            </a:pPr>
            <a:r>
              <a:rPr lang="hu-HU" dirty="0" smtClean="0"/>
              <a:t> </a:t>
            </a:r>
            <a:r>
              <a:rPr lang="hu-HU" dirty="0"/>
              <a:t>szükséges </a:t>
            </a:r>
            <a:r>
              <a:rPr lang="hu-HU" dirty="0" smtClean="0"/>
              <a:t>tudni”. </a:t>
            </a:r>
            <a:endParaRPr lang="hu-HU" dirty="0"/>
          </a:p>
        </p:txBody>
      </p:sp>
      <p:pic>
        <p:nvPicPr>
          <p:cNvPr id="4" name="Kép 3" descr="616017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2492896"/>
            <a:ext cx="2249393" cy="36010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Lőcse_360p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5576" y="1025352"/>
            <a:ext cx="7776864" cy="5832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277</Words>
  <Application>Microsoft Office PowerPoint</Application>
  <PresentationFormat>Diavetítés a képernyőre (4:3 oldalarány)</PresentationFormat>
  <Paragraphs>46</Paragraphs>
  <Slides>6</Slides>
  <Notes>0</Notes>
  <HiddenSlides>0</HiddenSlides>
  <MMClips>1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Szlovákia, Lőcse</vt:lpstr>
      <vt:lpstr>Története</vt:lpstr>
      <vt:lpstr>Nevezetességei </vt:lpstr>
      <vt:lpstr>4. dia</vt:lpstr>
      <vt:lpstr>Mikszáth Kálmán A fekete város</vt:lpstr>
      <vt:lpstr>6.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Szlovákia, Lőcse</dc:title>
  <dc:creator>diák</dc:creator>
  <cp:lastModifiedBy>Mariann</cp:lastModifiedBy>
  <cp:revision>13</cp:revision>
  <dcterms:created xsi:type="dcterms:W3CDTF">2016-04-01T08:13:15Z</dcterms:created>
  <dcterms:modified xsi:type="dcterms:W3CDTF">2016-04-01T14:16:00Z</dcterms:modified>
</cp:coreProperties>
</file>