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4DDF-2AB5-4815-9B4F-63B067DCA227}" type="datetimeFigureOut">
              <a:rPr lang="hu-HU" smtClean="0"/>
              <a:pPr/>
              <a:t>2016.04.01.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760A9-F80E-44BA-A127-B909970B945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cr%2001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ak\Downloads\K&#233;sm&#225;rk-Slideshow_360p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egri vár ké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Algerian" pitchFamily="82" charset="0"/>
              </a:rPr>
              <a:t>Késmárk</a:t>
            </a:r>
            <a:endParaRPr lang="hu-HU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Ahogy mi látjuk</a:t>
            </a:r>
            <a:endParaRPr lang="hu-HU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7067128" cy="3917032"/>
          </a:xfrm>
        </p:spPr>
        <p:txBody>
          <a:bodyPr>
            <a:normAutofit fontScale="62500" lnSpcReduction="2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Területe már a késő kőkorban lakott volt, a várban a </a:t>
            </a:r>
            <a:r>
              <a:rPr lang="hu-HU" dirty="0" err="1">
                <a:solidFill>
                  <a:srgbClr val="FF0000"/>
                </a:solidFill>
              </a:rPr>
              <a:t>puhói</a:t>
            </a:r>
            <a:r>
              <a:rPr lang="hu-HU" dirty="0">
                <a:solidFill>
                  <a:srgbClr val="FF0000"/>
                </a:solidFill>
              </a:rPr>
              <a:t> kultúrához tartozó telep maradványait tárták fel. Helyén egyesek szerint már 1190-ben apácakolostor állott, és eredetileg három település volt: a Poprád bal partján emelkedő dombon volt Szentmihály, amely valószínűleg királyi határőrfalu volt. A mai Szent Kereszt plébániatemplomnál volt </a:t>
            </a:r>
            <a:r>
              <a:rPr lang="hu-HU" dirty="0" err="1">
                <a:solidFill>
                  <a:srgbClr val="FF0000"/>
                </a:solidFill>
              </a:rPr>
              <a:t>Starý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Trh</a:t>
            </a:r>
            <a:r>
              <a:rPr lang="hu-HU" dirty="0">
                <a:solidFill>
                  <a:srgbClr val="FF0000"/>
                </a:solidFill>
              </a:rPr>
              <a:t> szláv halászfalu, míg a Szent Erzsébet templom körül volt a harmadik falu, ezt a 13. században </a:t>
            </a:r>
            <a:r>
              <a:rPr lang="hu-HU" dirty="0" smtClean="0">
                <a:solidFill>
                  <a:srgbClr val="FF0000"/>
                </a:solidFill>
              </a:rPr>
              <a:t>szászok lakták</a:t>
            </a:r>
            <a:r>
              <a:rPr lang="hu-HU" dirty="0">
                <a:solidFill>
                  <a:srgbClr val="FF0000"/>
                </a:solidFill>
              </a:rPr>
              <a:t>. A települést először 1251-ben említik, IV. </a:t>
            </a:r>
            <a:r>
              <a:rPr lang="hu-HU" dirty="0" smtClean="0">
                <a:solidFill>
                  <a:srgbClr val="FF0000"/>
                </a:solidFill>
              </a:rPr>
              <a:t>Béla ekkor </a:t>
            </a:r>
            <a:r>
              <a:rPr lang="hu-HU" dirty="0">
                <a:solidFill>
                  <a:srgbClr val="FF0000"/>
                </a:solidFill>
              </a:rPr>
              <a:t>telepített ide német telepeseket. Városi jogot 1269-ben kapott, 1368-ban már városfalak védték. A város a 13.–14. </a:t>
            </a:r>
            <a:r>
              <a:rPr lang="hu-HU" dirty="0" err="1">
                <a:solidFill>
                  <a:srgbClr val="FF0000"/>
                </a:solidFill>
              </a:rPr>
              <a:t>századbansorra</a:t>
            </a:r>
            <a:r>
              <a:rPr lang="hu-HU" dirty="0">
                <a:solidFill>
                  <a:srgbClr val="FF0000"/>
                </a:solidFill>
              </a:rPr>
              <a:t> kapta szabadalmait és kiváltságait, de 1440-ben a </a:t>
            </a:r>
            <a:r>
              <a:rPr lang="hu-HU" dirty="0" err="1">
                <a:solidFill>
                  <a:srgbClr val="FF0000"/>
                </a:solidFill>
              </a:rPr>
              <a:t>Szapolyaiaké</a:t>
            </a:r>
            <a:r>
              <a:rPr lang="hu-HU" dirty="0">
                <a:solidFill>
                  <a:srgbClr val="FF0000"/>
                </a:solidFill>
              </a:rPr>
              <a:t>, majd 1583-tól a </a:t>
            </a:r>
            <a:r>
              <a:rPr lang="hu-HU" dirty="0" err="1">
                <a:solidFill>
                  <a:srgbClr val="FF0000"/>
                </a:solidFill>
              </a:rPr>
              <a:t>Thökölyeké</a:t>
            </a:r>
            <a:r>
              <a:rPr lang="hu-HU" dirty="0">
                <a:solidFill>
                  <a:srgbClr val="FF0000"/>
                </a:solidFill>
              </a:rPr>
              <a:t> lett és csak 1656-ban lett szabad királyi város. 1431-ben és 1441-ben a husziták dúlták fel, ekkor pusztultak el Szentmihály és </a:t>
            </a:r>
            <a:r>
              <a:rPr lang="hu-HU" dirty="0" err="1">
                <a:solidFill>
                  <a:srgbClr val="FF0000"/>
                </a:solidFill>
              </a:rPr>
              <a:t>Szenterzsébet</a:t>
            </a:r>
            <a:r>
              <a:rPr lang="hu-HU" dirty="0">
                <a:solidFill>
                  <a:srgbClr val="FF0000"/>
                </a:solidFill>
              </a:rPr>
              <a:t> települések</a:t>
            </a:r>
            <a:r>
              <a:rPr lang="hu-H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Nevezetességei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</a:t>
            </a:r>
            <a:r>
              <a:rPr lang="hu-HU" dirty="0">
                <a:solidFill>
                  <a:srgbClr val="FF0000"/>
                </a:solidFill>
              </a:rPr>
              <a:t> pusztítások után a </a:t>
            </a:r>
            <a:r>
              <a:rPr lang="hu-HU" dirty="0" err="1">
                <a:solidFill>
                  <a:srgbClr val="FF0000"/>
                </a:solidFill>
              </a:rPr>
              <a:t>Szenterzsébeten</a:t>
            </a:r>
            <a:r>
              <a:rPr lang="hu-HU" dirty="0">
                <a:solidFill>
                  <a:srgbClr val="FF0000"/>
                </a:solidFill>
              </a:rPr>
              <a:t> állt korábbi kolostor felhasználásával épült. 1583-tól a </a:t>
            </a:r>
            <a:r>
              <a:rPr lang="hu-HU" dirty="0" err="1">
                <a:solidFill>
                  <a:srgbClr val="FF0000"/>
                </a:solidFill>
              </a:rPr>
              <a:t>Thökölyek</a:t>
            </a:r>
            <a:r>
              <a:rPr lang="hu-HU" dirty="0">
                <a:solidFill>
                  <a:srgbClr val="FF0000"/>
                </a:solidFill>
              </a:rPr>
              <a:t> birtoka. </a:t>
            </a:r>
            <a:r>
              <a:rPr lang="hu-HU" dirty="0" smtClean="0">
                <a:solidFill>
                  <a:srgbClr val="FF0000"/>
                </a:solidFill>
              </a:rPr>
              <a:t>Az Óváros északi részén. </a:t>
            </a:r>
            <a:r>
              <a:rPr lang="hu-HU" dirty="0">
                <a:solidFill>
                  <a:srgbClr val="FF0000"/>
                </a:solidFill>
              </a:rPr>
              <a:t> </a:t>
            </a:r>
            <a:r>
              <a:rPr lang="hu-HU" dirty="0" err="1" smtClean="0">
                <a:solidFill>
                  <a:srgbClr val="FF0000"/>
                </a:solidFill>
              </a:rPr>
              <a:t>Avárat</a:t>
            </a:r>
            <a:r>
              <a:rPr lang="hu-HU" dirty="0">
                <a:solidFill>
                  <a:srgbClr val="FF0000"/>
                </a:solidFill>
              </a:rPr>
              <a:t> 1570, 1620 és 1650 körül bővítették, 1577 és 1628 között pompás várkastéllyá alakították át. 1703-ban megvette a város.  </a:t>
            </a:r>
            <a:r>
              <a:rPr lang="hu-HU" dirty="0" smtClean="0">
                <a:solidFill>
                  <a:srgbClr val="FF0000"/>
                </a:solidFill>
              </a:rPr>
              <a:t>szén áll a 15.századi vár. </a:t>
            </a:r>
            <a:r>
              <a:rPr lang="hu-HU" dirty="0">
                <a:solidFill>
                  <a:srgbClr val="FF0000"/>
                </a:solidFill>
              </a:rPr>
              <a:t>A Szent </a:t>
            </a:r>
            <a:r>
              <a:rPr lang="hu-HU" dirty="0" smtClean="0">
                <a:solidFill>
                  <a:srgbClr val="FF0000"/>
                </a:solidFill>
              </a:rPr>
              <a:t>Kereszt felmagasztalása</a:t>
            </a:r>
            <a:r>
              <a:rPr lang="hu-HU" dirty="0">
                <a:solidFill>
                  <a:srgbClr val="FF0000"/>
                </a:solidFill>
              </a:rPr>
              <a:t> tiszteletére szentelt gótikus plébániatemploma 1444 és 1486 között épült a korábbi román stílusú kápolna helyén.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Érdekesség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Késmárk</a:t>
            </a:r>
            <a:r>
              <a:rPr lang="hu-HU" dirty="0"/>
              <a:t> (szlovákul </a:t>
            </a:r>
            <a:r>
              <a:rPr lang="hu-HU" i="1" dirty="0" err="1"/>
              <a:t>Kežmarok</a:t>
            </a:r>
            <a:r>
              <a:rPr lang="hu-HU" i="1" dirty="0"/>
              <a:t>,</a:t>
            </a:r>
            <a:r>
              <a:rPr lang="hu-HU" dirty="0"/>
              <a:t> németül </a:t>
            </a:r>
            <a:r>
              <a:rPr lang="hu-HU" i="1" dirty="0" err="1"/>
              <a:t>Käsmark</a:t>
            </a:r>
            <a:r>
              <a:rPr lang="hu-HU" i="1" dirty="0"/>
              <a:t>,</a:t>
            </a:r>
            <a:r>
              <a:rPr lang="hu-HU" dirty="0"/>
              <a:t> </a:t>
            </a:r>
            <a:r>
              <a:rPr lang="hu-HU" i="1" dirty="0" err="1"/>
              <a:t>Käsemarkt</a:t>
            </a:r>
            <a:r>
              <a:rPr lang="hu-HU" dirty="0"/>
              <a:t> </a:t>
            </a:r>
            <a:r>
              <a:rPr lang="hu-HU" dirty="0" err="1"/>
              <a:t>vö</a:t>
            </a:r>
            <a:r>
              <a:rPr lang="hu-HU" dirty="0"/>
              <a:t>: "sajtvásár", latinul </a:t>
            </a:r>
            <a:r>
              <a:rPr lang="hu-HU" i="1" dirty="0" err="1"/>
              <a:t>Kesmarkium</a:t>
            </a:r>
            <a:r>
              <a:rPr lang="hu-HU" i="1" dirty="0"/>
              <a:t>,</a:t>
            </a:r>
            <a:r>
              <a:rPr lang="hu-HU" dirty="0"/>
              <a:t> lengyelül </a:t>
            </a:r>
            <a:r>
              <a:rPr lang="hu-HU" i="1" dirty="0" err="1"/>
              <a:t>Kiezmark</a:t>
            </a:r>
            <a:r>
              <a:rPr lang="hu-HU" i="1" dirty="0"/>
              <a:t>,</a:t>
            </a:r>
            <a:r>
              <a:rPr lang="hu-HU" dirty="0"/>
              <a:t> szepességi szász nyelven </a:t>
            </a:r>
            <a:r>
              <a:rPr lang="hu-HU" i="1" dirty="0" err="1"/>
              <a:t>Kejsenmark</a:t>
            </a:r>
            <a:r>
              <a:rPr lang="hu-HU" dirty="0"/>
              <a:t>) város Szlovákiában. Az Eperjesi kerület Késmárki </a:t>
            </a:r>
            <a:r>
              <a:rPr lang="hu-HU" dirty="0" smtClean="0"/>
              <a:t>járásának székhelye</a:t>
            </a:r>
            <a:r>
              <a:rPr lang="hu-HU" dirty="0"/>
              <a:t>. 2011-ben 16 832 lakosából 14 261 szlovák volt.</a:t>
            </a:r>
          </a:p>
        </p:txBody>
      </p:sp>
      <p:pic>
        <p:nvPicPr>
          <p:cNvPr id="4" name="Scr 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581128"/>
            <a:ext cx="7884368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99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Elhelyezkedés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hu-HU" dirty="0"/>
              <a:t>Poprád-folyó partján, Poprád városától 15 </a:t>
            </a:r>
            <a:r>
              <a:rPr lang="hu-HU" dirty="0" smtClean="0"/>
              <a:t>km-re. </a:t>
            </a:r>
            <a:r>
              <a:rPr lang="hu-HU" dirty="0"/>
              <a:t>Neve a német </a:t>
            </a:r>
            <a:r>
              <a:rPr lang="hu-HU" i="1" dirty="0" err="1"/>
              <a:t>Käsemarkt</a:t>
            </a:r>
            <a:r>
              <a:rPr lang="hu-HU" dirty="0"/>
              <a:t> (= sajtvásár) főnévből </a:t>
            </a:r>
            <a:r>
              <a:rPr lang="hu-HU" dirty="0" err="1"/>
              <a:t>ered.</a:t>
            </a:r>
            <a:r>
              <a:rPr lang="hu-HU" dirty="0" err="1" smtClean="0"/>
              <a:t>északkeletre</a:t>
            </a:r>
            <a:r>
              <a:rPr lang="hu-HU" dirty="0" smtClean="0"/>
              <a:t> </a:t>
            </a:r>
            <a:r>
              <a:rPr lang="hu-HU" dirty="0"/>
              <a:t>fekszik</a:t>
            </a:r>
          </a:p>
        </p:txBody>
      </p:sp>
      <p:pic>
        <p:nvPicPr>
          <p:cNvPr id="4" name="Késmárk-Slideshow_36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3356992"/>
            <a:ext cx="324036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27</Words>
  <Application>Microsoft Office PowerPoint</Application>
  <PresentationFormat>Diavetítés a képernyőre (4:3 oldalarány)</PresentationFormat>
  <Paragraphs>10</Paragraphs>
  <Slides>5</Slides>
  <Notes>0</Notes>
  <HiddenSlides>0</HiddenSlides>
  <MMClips>2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Késmárk</vt:lpstr>
      <vt:lpstr>Története</vt:lpstr>
      <vt:lpstr>Nevezetességei </vt:lpstr>
      <vt:lpstr>Érdekesség</vt:lpstr>
      <vt:lpstr>Elhelyezkedés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Késmárk</dc:title>
  <dc:creator>diak</dc:creator>
  <cp:lastModifiedBy>diak</cp:lastModifiedBy>
  <cp:revision>13</cp:revision>
  <dcterms:created xsi:type="dcterms:W3CDTF">2016-04-01T08:18:08Z</dcterms:created>
  <dcterms:modified xsi:type="dcterms:W3CDTF">2016-04-01T10:19:23Z</dcterms:modified>
</cp:coreProperties>
</file>