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9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7CFDA7-6222-4B93-8B0B-3520DA75A973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7C97FE-6280-480B-AAF3-3618B3E39DC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I._Lajos_magyar_kir%C3%A1ly" TargetMode="External"/><Relationship Id="rId13" Type="http://schemas.openxmlformats.org/officeDocument/2006/relationships/hyperlink" Target="https://hu.wikipedia.org/wiki/Lengyelorsz%C3%A1g" TargetMode="External"/><Relationship Id="rId3" Type="http://schemas.openxmlformats.org/officeDocument/2006/relationships/hyperlink" Target="https://hu.wikipedia.org/wiki/Lubl%C3%B3_v%C3%A1ra" TargetMode="External"/><Relationship Id="rId7" Type="http://schemas.openxmlformats.org/officeDocument/2006/relationships/hyperlink" Target="https://hu.wikipedia.org/wiki/1364" TargetMode="External"/><Relationship Id="rId12" Type="http://schemas.openxmlformats.org/officeDocument/2006/relationships/hyperlink" Target="https://hu.wikipedia.org/w/index.php?title=13_szepesi_v%C3%A1ros&amp;action=edit&amp;redlink=1" TargetMode="External"/><Relationship Id="rId2" Type="http://schemas.openxmlformats.org/officeDocument/2006/relationships/hyperlink" Target="https://hu.wikipedia.org/wiki/K%C5%91korsz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Cs%C3%A1k_M%C3%A1t%C3%A9_(trencs%C3%A9ni_tartom%C3%A1ny%C3%BAr)" TargetMode="External"/><Relationship Id="rId11" Type="http://schemas.openxmlformats.org/officeDocument/2006/relationships/hyperlink" Target="https://hu.wikipedia.org/wiki/Zsigmond_magyar_kir%C3%A1ly" TargetMode="External"/><Relationship Id="rId5" Type="http://schemas.openxmlformats.org/officeDocument/2006/relationships/hyperlink" Target="https://hu.wikipedia.org/wiki/1311" TargetMode="External"/><Relationship Id="rId10" Type="http://schemas.openxmlformats.org/officeDocument/2006/relationships/hyperlink" Target="https://hu.wikipedia.org/wiki/1412" TargetMode="External"/><Relationship Id="rId4" Type="http://schemas.openxmlformats.org/officeDocument/2006/relationships/hyperlink" Target="https://hu.wikipedia.org/wiki/14._sz%C3%A1zad" TargetMode="External"/><Relationship Id="rId9" Type="http://schemas.openxmlformats.org/officeDocument/2006/relationships/hyperlink" Target="https://hu.wikipedia.org/wiki/Szabad_kir%C3%A1lyi_v%C3%A1ro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Pestis" TargetMode="External"/><Relationship Id="rId13" Type="http://schemas.openxmlformats.org/officeDocument/2006/relationships/hyperlink" Target="https://hu.wikipedia.org/wiki/1778" TargetMode="External"/><Relationship Id="rId3" Type="http://schemas.openxmlformats.org/officeDocument/2006/relationships/hyperlink" Target="https://hu.wikipedia.org/wiki/Huszita" TargetMode="External"/><Relationship Id="rId7" Type="http://schemas.openxmlformats.org/officeDocument/2006/relationships/hyperlink" Target="https://hu.wikipedia.org/wiki/1710" TargetMode="External"/><Relationship Id="rId12" Type="http://schemas.openxmlformats.org/officeDocument/2006/relationships/hyperlink" Target="https://hu.wikipedia.org/wiki/Magyarorsz%C3%A1g" TargetMode="External"/><Relationship Id="rId2" Type="http://schemas.openxmlformats.org/officeDocument/2006/relationships/hyperlink" Target="https://hu.wikipedia.org/wiki/14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1661" TargetMode="External"/><Relationship Id="rId11" Type="http://schemas.openxmlformats.org/officeDocument/2006/relationships/hyperlink" Target="https://hu.wikipedia.org/wiki/1772" TargetMode="External"/><Relationship Id="rId5" Type="http://schemas.openxmlformats.org/officeDocument/2006/relationships/hyperlink" Target="https://hu.wikipedia.org/wiki/1655" TargetMode="External"/><Relationship Id="rId10" Type="http://schemas.openxmlformats.org/officeDocument/2006/relationships/hyperlink" Target="https://hu.wikipedia.org/wiki/Benyovszky_M%C3%B3ric_(utaz%C3%B3)" TargetMode="External"/><Relationship Id="rId4" Type="http://schemas.openxmlformats.org/officeDocument/2006/relationships/hyperlink" Target="https://hu.wikipedia.org/wiki/1553" TargetMode="External"/><Relationship Id="rId9" Type="http://schemas.openxmlformats.org/officeDocument/2006/relationships/hyperlink" Target="https://hu.wikipedia.org/wiki/Szlov%C3%A1kia" TargetMode="External"/><Relationship Id="rId14" Type="http://schemas.openxmlformats.org/officeDocument/2006/relationships/hyperlink" Target="https://hu.wikipedia.org/wiki/Igl%C3%B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&#225;k\Videos\&#243;lubl&#243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Ólubló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Szlovákul:</a:t>
            </a:r>
            <a:r>
              <a:rPr lang="hu-HU" dirty="0" err="1" smtClean="0"/>
              <a:t>Stará</a:t>
            </a:r>
            <a:r>
              <a:rPr lang="hu-HU" dirty="0" smtClean="0"/>
              <a:t> </a:t>
            </a:r>
            <a:r>
              <a:rPr lang="hu-HU" dirty="0" err="1" smtClean="0"/>
              <a:t>Ľubovňa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hu-HU" smtClean="0"/>
              <a:t>Területe </a:t>
            </a:r>
            <a:r>
              <a:rPr lang="hu-HU" dirty="0" smtClean="0"/>
              <a:t>már a </a:t>
            </a:r>
            <a:r>
              <a:rPr lang="hu-HU" dirty="0" smtClean="0">
                <a:hlinkClick r:id="rId2" tooltip="Kőkorszak"/>
              </a:rPr>
              <a:t>kőkorszaktól</a:t>
            </a:r>
            <a:r>
              <a:rPr lang="hu-HU" dirty="0" smtClean="0"/>
              <a:t> fogva folyamatosan lakott volt. </a:t>
            </a:r>
            <a:r>
              <a:rPr lang="hu-HU" dirty="0" err="1" smtClean="0">
                <a:hlinkClick r:id="rId3" tooltip="Lubló vára"/>
              </a:rPr>
              <a:t>Lubló</a:t>
            </a:r>
            <a:r>
              <a:rPr lang="hu-HU" dirty="0" smtClean="0">
                <a:hlinkClick r:id="rId3" tooltip="Lubló vára"/>
              </a:rPr>
              <a:t> vára</a:t>
            </a:r>
            <a:r>
              <a:rPr lang="hu-HU" dirty="0" smtClean="0"/>
              <a:t> a </a:t>
            </a:r>
            <a:r>
              <a:rPr lang="hu-HU" dirty="0" smtClean="0">
                <a:hlinkClick r:id="rId4" tooltip="14. század"/>
              </a:rPr>
              <a:t>14. század</a:t>
            </a:r>
            <a:r>
              <a:rPr lang="hu-HU" dirty="0" smtClean="0"/>
              <a:t> elején épült, </a:t>
            </a:r>
            <a:r>
              <a:rPr lang="hu-HU" dirty="0" smtClean="0">
                <a:hlinkClick r:id="rId5" tooltip="1311"/>
              </a:rPr>
              <a:t>1311</a:t>
            </a:r>
            <a:r>
              <a:rPr lang="hu-HU" dirty="0" smtClean="0"/>
              <a:t>-ben Amadé nádor foglalta el </a:t>
            </a:r>
            <a:r>
              <a:rPr lang="hu-HU" dirty="0" smtClean="0">
                <a:hlinkClick r:id="rId6" tooltip="Csák Máté (trencséni tartományúr)"/>
              </a:rPr>
              <a:t>Csák Mátétól</a:t>
            </a:r>
            <a:r>
              <a:rPr lang="hu-HU" dirty="0" smtClean="0"/>
              <a:t> királya számára. A település </a:t>
            </a:r>
            <a:r>
              <a:rPr lang="hu-HU" dirty="0" smtClean="0">
                <a:hlinkClick r:id="rId7" tooltip="1364"/>
              </a:rPr>
              <a:t>1364</a:t>
            </a:r>
            <a:r>
              <a:rPr lang="hu-HU" dirty="0" smtClean="0"/>
              <a:t>-ben </a:t>
            </a:r>
            <a:r>
              <a:rPr lang="hu-HU" dirty="0" smtClean="0">
                <a:hlinkClick r:id="rId8" tooltip="I. Lajos magyar király"/>
              </a:rPr>
              <a:t>I. Lajostól</a:t>
            </a:r>
            <a:r>
              <a:rPr lang="hu-HU" dirty="0" smtClean="0"/>
              <a:t> </a:t>
            </a:r>
            <a:r>
              <a:rPr lang="hu-HU" dirty="0" smtClean="0">
                <a:hlinkClick r:id="rId9" tooltip="Szabad királyi város"/>
              </a:rPr>
              <a:t>szabad királyi városi</a:t>
            </a:r>
            <a:r>
              <a:rPr lang="hu-HU" dirty="0" smtClean="0"/>
              <a:t> rangot kapott.</a:t>
            </a:r>
            <a:r>
              <a:rPr lang="hu-HU" dirty="0" smtClean="0">
                <a:hlinkClick r:id="rId10" tooltip="1412"/>
              </a:rPr>
              <a:t>1412</a:t>
            </a:r>
            <a:r>
              <a:rPr lang="hu-HU" dirty="0" smtClean="0"/>
              <a:t>-ben </a:t>
            </a:r>
            <a:r>
              <a:rPr lang="hu-HU" dirty="0" smtClean="0">
                <a:hlinkClick r:id="rId11" tooltip="Zsigmond magyar király"/>
              </a:rPr>
              <a:t>Zsigmond</a:t>
            </a:r>
            <a:r>
              <a:rPr lang="hu-HU" dirty="0" smtClean="0"/>
              <a:t> itt kötötte azt a szerződést, amelyben </a:t>
            </a:r>
            <a:r>
              <a:rPr lang="hu-HU" dirty="0" smtClean="0">
                <a:hlinkClick r:id="rId12" tooltip="13 szepesi város (a lap nem létezik)"/>
              </a:rPr>
              <a:t>13 szepesi </a:t>
            </a:r>
            <a:r>
              <a:rPr lang="hu-HU" dirty="0" err="1" smtClean="0">
                <a:hlinkClick r:id="rId12" tooltip="13 szepesi város (a lap nem létezik)"/>
              </a:rPr>
              <a:t>várossal</a:t>
            </a:r>
            <a:r>
              <a:rPr lang="hu-HU" dirty="0" err="1" smtClean="0"/>
              <a:t>együtt</a:t>
            </a:r>
            <a:r>
              <a:rPr lang="hu-HU" dirty="0" smtClean="0"/>
              <a:t> </a:t>
            </a:r>
            <a:r>
              <a:rPr lang="hu-HU" dirty="0" err="1" smtClean="0"/>
              <a:t>Lublót</a:t>
            </a:r>
            <a:r>
              <a:rPr lang="hu-HU" dirty="0" smtClean="0"/>
              <a:t> is elzálogosította a </a:t>
            </a:r>
            <a:r>
              <a:rPr lang="hu-HU" dirty="0" smtClean="0">
                <a:hlinkClick r:id="rId13" tooltip="Lengyelország"/>
              </a:rPr>
              <a:t>lengyeleknek</a:t>
            </a:r>
            <a:r>
              <a:rPr lang="hu-HU" dirty="0" smtClean="0"/>
              <a:t>, akik innen kormányozták a városokat.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Ezt a kereskedelem és a kézművesség fellendülése követte. </a:t>
            </a:r>
            <a:r>
              <a:rPr lang="hu-HU" dirty="0" smtClean="0">
                <a:hlinkClick r:id="rId2" tooltip="1433"/>
              </a:rPr>
              <a:t>1433</a:t>
            </a:r>
            <a:r>
              <a:rPr lang="hu-HU" dirty="0" smtClean="0"/>
              <a:t>-ban azonban a </a:t>
            </a:r>
            <a:r>
              <a:rPr lang="hu-HU" dirty="0" smtClean="0">
                <a:hlinkClick r:id="rId3" tooltip="Huszita"/>
              </a:rPr>
              <a:t>husziták</a:t>
            </a:r>
            <a:r>
              <a:rPr lang="hu-HU" dirty="0" smtClean="0"/>
              <a:t> foglalták el. </a:t>
            </a:r>
            <a:r>
              <a:rPr lang="hu-HU" dirty="0" smtClean="0">
                <a:hlinkClick r:id="rId4" tooltip="1553"/>
              </a:rPr>
              <a:t>1553</a:t>
            </a:r>
            <a:r>
              <a:rPr lang="hu-HU" dirty="0" smtClean="0"/>
              <a:t>-ban a vár leégett, a tűzvész áldozata lett az akkori kormányzó, valamint a levéltár is de újjáépítették. </a:t>
            </a:r>
            <a:r>
              <a:rPr lang="hu-HU" dirty="0" smtClean="0">
                <a:hlinkClick r:id="rId5" tooltip="1655"/>
              </a:rPr>
              <a:t>1655</a:t>
            </a:r>
            <a:r>
              <a:rPr lang="hu-HU" dirty="0" smtClean="0"/>
              <a:t> és </a:t>
            </a:r>
            <a:r>
              <a:rPr lang="hu-HU" dirty="0" smtClean="0">
                <a:hlinkClick r:id="rId6" tooltip="1661"/>
              </a:rPr>
              <a:t>1661</a:t>
            </a:r>
            <a:r>
              <a:rPr lang="hu-HU" dirty="0" smtClean="0"/>
              <a:t>között a várban őrizték a lengyel koronázási ékszereket. </a:t>
            </a:r>
            <a:r>
              <a:rPr lang="hu-HU" dirty="0" smtClean="0">
                <a:hlinkClick r:id="rId7" tooltip="1710"/>
              </a:rPr>
              <a:t>1710</a:t>
            </a:r>
            <a:r>
              <a:rPr lang="hu-HU" dirty="0" smtClean="0"/>
              <a:t>-ben súlyos </a:t>
            </a:r>
            <a:r>
              <a:rPr lang="hu-HU" dirty="0" smtClean="0">
                <a:hlinkClick r:id="rId8" tooltip="Pestis"/>
              </a:rPr>
              <a:t>pestisjárvány</a:t>
            </a:r>
            <a:r>
              <a:rPr lang="hu-HU" dirty="0" smtClean="0"/>
              <a:t> pusztított, ezután elpusztult lakossága helyére </a:t>
            </a:r>
            <a:r>
              <a:rPr lang="hu-HU" dirty="0" smtClean="0">
                <a:hlinkClick r:id="rId9" tooltip="Szlovákia"/>
              </a:rPr>
              <a:t>szlovákokat</a:t>
            </a:r>
            <a:r>
              <a:rPr lang="hu-HU" dirty="0" smtClean="0"/>
              <a:t> telepítettek. Az </a:t>
            </a:r>
            <a:r>
              <a:rPr lang="hu-HU" dirty="0" err="1" smtClean="0"/>
              <a:t>ólublói</a:t>
            </a:r>
            <a:r>
              <a:rPr lang="hu-HU" dirty="0" smtClean="0"/>
              <a:t> várban raboskodott </a:t>
            </a:r>
            <a:r>
              <a:rPr lang="hu-HU" dirty="0" smtClean="0">
                <a:hlinkClick r:id="rId10" tooltip="Benyovszky Móric (utazó)"/>
              </a:rPr>
              <a:t>Benyovszky Móric</a:t>
            </a:r>
            <a:r>
              <a:rPr lang="hu-HU" dirty="0" smtClean="0"/>
              <a:t> 1768-ban. A város </a:t>
            </a:r>
            <a:r>
              <a:rPr lang="hu-HU" dirty="0" smtClean="0">
                <a:hlinkClick r:id="rId11" tooltip="1772"/>
              </a:rPr>
              <a:t>1772</a:t>
            </a:r>
            <a:r>
              <a:rPr lang="hu-HU" dirty="0" smtClean="0"/>
              <a:t>-ben került vissza </a:t>
            </a:r>
            <a:r>
              <a:rPr lang="hu-HU" dirty="0" smtClean="0">
                <a:hlinkClick r:id="rId12" tooltip="Magyarország"/>
              </a:rPr>
              <a:t>Magyarországhoz</a:t>
            </a:r>
            <a:r>
              <a:rPr lang="hu-HU" dirty="0" smtClean="0"/>
              <a:t>, ekkor elveszítette addigi különleges jogállását. </a:t>
            </a:r>
            <a:r>
              <a:rPr lang="hu-HU" dirty="0" smtClean="0">
                <a:hlinkClick r:id="rId13" tooltip="1778"/>
              </a:rPr>
              <a:t>1778</a:t>
            </a:r>
            <a:r>
              <a:rPr lang="hu-HU" dirty="0" smtClean="0"/>
              <a:t>-ban a tartományi székhely </a:t>
            </a:r>
            <a:r>
              <a:rPr lang="hu-HU" dirty="0" err="1" smtClean="0">
                <a:hlinkClick r:id="rId14" tooltip="Igló"/>
              </a:rPr>
              <a:t>Igló</a:t>
            </a:r>
            <a:r>
              <a:rPr lang="hu-HU" dirty="0" smtClean="0"/>
              <a:t> lett.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ólubló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73486" y="1600200"/>
            <a:ext cx="603502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Tartalom helye 8" descr="1998bartfa_k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342132" cy="249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 descr="aug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4700016" cy="349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 descr="csm_Kezmarok%2CHlavn%C3%A9%20n%C3%A1m.s%20radnicou_Alexander%20Voj%C4%8Dek_a95d329a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80928"/>
            <a:ext cx="2170176" cy="323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 descr="csm_Podolinec_7ce77fbd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780928"/>
            <a:ext cx="324756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 descr="Ólubló_-_Cast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1432" y="4202024"/>
            <a:ext cx="5112568" cy="265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118</TotalTime>
  <Words>16</Words>
  <Application>Microsoft Office PowerPoint</Application>
  <PresentationFormat>Diavetítés a képernyőre (4:3 oldalarány)</PresentationFormat>
  <Paragraphs>5</Paragraphs>
  <Slides>6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Technika</vt:lpstr>
      <vt:lpstr>Ólubló</vt:lpstr>
      <vt:lpstr>Története</vt:lpstr>
      <vt:lpstr>3. dia</vt:lpstr>
      <vt:lpstr>4. dia</vt:lpstr>
      <vt:lpstr>5. dia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Ólubló</dc:title>
  <dc:creator>Diák</dc:creator>
  <cp:lastModifiedBy>Diák</cp:lastModifiedBy>
  <cp:revision>14</cp:revision>
  <dcterms:created xsi:type="dcterms:W3CDTF">2016-04-01T08:15:02Z</dcterms:created>
  <dcterms:modified xsi:type="dcterms:W3CDTF">2016-04-01T10:35:50Z</dcterms:modified>
</cp:coreProperties>
</file>