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8D3F13-D0FE-4DBA-80C1-85504651E48D}" type="datetimeFigureOut">
              <a:rPr lang="hu-HU" smtClean="0"/>
              <a:pPr/>
              <a:t>2016.10.24.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E1488E7-6CD5-404C-B63F-01A80C2EBB7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pa.oszk.hu/00800/00892/00027/pdf/22.pdf" TargetMode="External"/><Relationship Id="rId2" Type="http://schemas.openxmlformats.org/officeDocument/2006/relationships/hyperlink" Target="http://exlibris.kernel.hu/regiex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yujtemeny.imm.hu/gyujtemenyek/ex-libris-gyujtemeny/12" TargetMode="External"/><Relationship Id="rId2" Type="http://schemas.openxmlformats.org/officeDocument/2006/relationships/hyperlink" Target="http://regi.oszk.hu/hun/kiallit/virtualis/Ex_libris_virtualis_kiallitas/Diskay_kezdolap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ndadb.hu/cikk/666451/Ex_libr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KÖNYVTÁRI TEADÉLUTÁN A KÁROLYIBAN </a:t>
            </a:r>
            <a:br>
              <a:rPr lang="hu-HU" dirty="0" smtClean="0"/>
            </a:br>
            <a:r>
              <a:rPr lang="hu-HU" dirty="0" smtClean="0"/>
              <a:t>2016. OKTÓBER 25.</a:t>
            </a:r>
            <a:br>
              <a:rPr lang="hu-HU" dirty="0" smtClean="0"/>
            </a:br>
            <a:r>
              <a:rPr lang="hu-HU" dirty="0" smtClean="0"/>
              <a:t>ÖRMÉNYINÉ FARKAS ANDREA KÖNYVTÁROSTANÁR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AZ 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Mi az ex libris?</a:t>
            </a:r>
            <a:br>
              <a:rPr lang="hu-HU" b="1" dirty="0" smtClean="0"/>
            </a:br>
            <a:r>
              <a:rPr lang="hu-HU" dirty="0" smtClean="0"/>
              <a:t>Olyan sokszorosított, kisméretű grafikai alkotás, amely a könyv táblájának belső oldalára ragasztva a könyv tulajdonosát jelöli.</a:t>
            </a:r>
            <a:br>
              <a:rPr lang="hu-HU" dirty="0" smtClean="0"/>
            </a:br>
            <a:r>
              <a:rPr lang="hu-HU" dirty="0" smtClean="0"/>
              <a:t>Az ex libris tartalmazza tulajdonosa nevét, címerét vagy jelképét, olyan szimbolikus ábrázolásokat melyek személyére, kedvteléseire utalnak, vagy kedvelt íróját, zeneszerzőjét, művészét, tudósát ábrázolják. A latin nyelvű felirat rendszerint: Ex libris X. Y., azaz X. Y. könyveiből.</a:t>
            </a:r>
            <a:br>
              <a:rPr lang="hu-HU" dirty="0" smtClean="0"/>
            </a:br>
            <a:r>
              <a:rPr lang="hu-HU" dirty="0" smtClean="0"/>
              <a:t>Mint apró műalkotás, az idők folyamán az ex libris gyűjtés tárgyává is vált. Az ex librisek egy része sosem kerül könyvbe, hanem kizárólag cserealapként szolgál a gyűjtőtársak számára.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Az ex libris eredete</a:t>
            </a:r>
            <a:br>
              <a:rPr lang="hu-HU" b="1" dirty="0" smtClean="0"/>
            </a:br>
            <a:r>
              <a:rPr lang="hu-HU" dirty="0" smtClean="0"/>
              <a:t>A középkorban a kódex tulajdonosok gyakorta vaslánccal erősítették az olvasópolchoz féltett kincsüket, nehogy valaki eltulajdoníthassa őket</a:t>
            </a:r>
            <a:r>
              <a:rPr lang="hu-HU" dirty="0" smtClean="0"/>
              <a:t>. </a:t>
            </a:r>
            <a:endParaRPr lang="hu-HU" dirty="0" smtClean="0"/>
          </a:p>
          <a:p>
            <a:r>
              <a:rPr lang="hu-HU" b="1" dirty="0" smtClean="0"/>
              <a:t>Magyar ex librisek</a:t>
            </a:r>
            <a:br>
              <a:rPr lang="hu-HU" b="1" dirty="0" smtClean="0"/>
            </a:br>
            <a:r>
              <a:rPr lang="hu-HU" dirty="0" smtClean="0"/>
              <a:t>A legrégibb magyar ex libris is a XVI. századból való, és </a:t>
            </a:r>
            <a:r>
              <a:rPr lang="hu-HU" dirty="0" err="1" smtClean="0"/>
              <a:t>Teilnkes</a:t>
            </a:r>
            <a:r>
              <a:rPr lang="hu-HU" dirty="0" smtClean="0"/>
              <a:t> János pozsonyi könyvgyűjtőé. Néhány évtizeddel későbbi, de még mindig XVI. századi eredetű a bártfai római katolikus plébánia ex librise, amelyen két vadember Bártfa városának címerét tartja, alatta pedig pár soros latin vers olvasható.</a:t>
            </a:r>
            <a:br>
              <a:rPr lang="hu-HU" dirty="0" smtClean="0"/>
            </a:br>
            <a:r>
              <a:rPr lang="hu-HU" dirty="0" smtClean="0"/>
              <a:t>A XIX. század első felében az ex libris szinte teljesen kiment a divatból, nagyobb mérvű fellendülés csak a XIX. század végén, a gyűjtőtevékenység fellendülésével következett be</a:t>
            </a:r>
            <a:r>
              <a:rPr lang="hu-HU" dirty="0" smtClean="0"/>
              <a:t>. </a:t>
            </a:r>
            <a:r>
              <a:rPr lang="hu-HU" dirty="0" smtClean="0">
                <a:hlinkClick r:id="rId2"/>
              </a:rPr>
              <a:t>http</a:t>
            </a:r>
            <a:r>
              <a:rPr lang="hu-HU" dirty="0" smtClean="0"/>
              <a:t>://exlibris.kernel.hu/regiexl.html és http://epa.oszk.hu/00800/00892/00027/pdf/22.pdf </a:t>
            </a:r>
            <a:r>
              <a:rPr lang="hu-HU" dirty="0" smtClean="0">
                <a:hlinkClick r:id="rId3"/>
              </a:rPr>
              <a:t>http://epa.oszk.hu/00800/00892/00027/pdf/22.pdf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smtClean="0"/>
              <a:t>Ex libris gyűjtés</a:t>
            </a:r>
            <a:br>
              <a:rPr lang="hu-HU" b="1" dirty="0" smtClean="0"/>
            </a:br>
            <a:r>
              <a:rPr lang="hu-HU" dirty="0" smtClean="0"/>
              <a:t>Az ex libris gyűjtése világszerte a XIX. század végén kezdődött. A könyvtárosok felismerték az ex librisek könyv- és könyvtártörténeti jelentőségét, tehát megindult tudományos feldolgozásuk. E munkába hamarosan bekapcsolódtak a művészettörténészek is. Megalakultak az első ex libris-gyűjtő egyesületek, megindultak a szakfolyóiratok.</a:t>
            </a:r>
            <a:br>
              <a:rPr lang="hu-HU" dirty="0" smtClean="0"/>
            </a:br>
            <a:r>
              <a:rPr lang="hu-HU" dirty="0" smtClean="0"/>
              <a:t>Magyarországon a gyűjtőélet komolyabb megindulását az 1903-ban megrendezett első magyar ex libris kiállításnak köszönhetjük, melyet az Iparművészeti Múzeumnak és könyvtárának akkori vezetője, Czakó Elemér rendezett.</a:t>
            </a:r>
          </a:p>
          <a:p>
            <a:r>
              <a:rPr lang="hu-HU" b="1" dirty="0" smtClean="0"/>
              <a:t>Forrás: http://exlibris.kernel.hu/rovtort.html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Mit jelent?</a:t>
            </a:r>
            <a:br>
              <a:rPr lang="hu-HU" dirty="0" smtClean="0"/>
            </a:br>
            <a:r>
              <a:rPr lang="hu-HU" dirty="0" smtClean="0"/>
              <a:t>A latin ´</a:t>
            </a:r>
            <a:r>
              <a:rPr lang="hu-HU" dirty="0" err="1" smtClean="0"/>
              <a:t>liber</a:t>
            </a:r>
            <a:r>
              <a:rPr lang="hu-HU" dirty="0" smtClean="0"/>
              <a:t>´ (könyv) és az ´ex´ (</a:t>
            </a:r>
            <a:r>
              <a:rPr lang="hu-HU" dirty="0" err="1" smtClean="0"/>
              <a:t>-ból</a:t>
            </a:r>
            <a:r>
              <a:rPr lang="hu-HU" dirty="0" smtClean="0"/>
              <a:t>/</a:t>
            </a:r>
            <a:r>
              <a:rPr lang="hu-HU" dirty="0" err="1" smtClean="0"/>
              <a:t>-ből</a:t>
            </a:r>
            <a:r>
              <a:rPr lang="hu-HU" dirty="0" smtClean="0"/>
              <a:t>) előtagból tevődik össze. Jelentése: ... könyvei közül való. Például Ex libris </a:t>
            </a:r>
            <a:r>
              <a:rPr lang="hu-HU" dirty="0" err="1" smtClean="0"/>
              <a:t>bibliothecae</a:t>
            </a:r>
            <a:r>
              <a:rPr lang="hu-HU" dirty="0" smtClean="0"/>
              <a:t>... (a ... könyvtár könyvei közül), Ex </a:t>
            </a:r>
            <a:r>
              <a:rPr lang="hu-HU" dirty="0" err="1" smtClean="0"/>
              <a:t>mea</a:t>
            </a:r>
            <a:r>
              <a:rPr lang="hu-HU" dirty="0" smtClean="0"/>
              <a:t> </a:t>
            </a:r>
            <a:r>
              <a:rPr lang="hu-HU" dirty="0" err="1" smtClean="0"/>
              <a:t>bibliotheca</a:t>
            </a:r>
            <a:r>
              <a:rPr lang="hu-HU" dirty="0" smtClean="0"/>
              <a:t> (az én könyvtáramból), Ad </a:t>
            </a:r>
            <a:r>
              <a:rPr lang="hu-HU" dirty="0" err="1" smtClean="0"/>
              <a:t>libros</a:t>
            </a:r>
            <a:r>
              <a:rPr lang="hu-HU" dirty="0" smtClean="0"/>
              <a:t>... (... könyveiből),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usum</a:t>
            </a:r>
            <a:r>
              <a:rPr lang="hu-HU" dirty="0" smtClean="0"/>
              <a:t>... (... használatára), </a:t>
            </a:r>
            <a:r>
              <a:rPr lang="hu-HU" dirty="0" err="1" smtClean="0"/>
              <a:t>Me</a:t>
            </a:r>
            <a:r>
              <a:rPr lang="hu-HU" dirty="0" smtClean="0"/>
              <a:t> </a:t>
            </a:r>
            <a:r>
              <a:rPr lang="hu-HU" dirty="0" err="1" smtClean="0"/>
              <a:t>possidet</a:t>
            </a:r>
            <a:r>
              <a:rPr lang="hu-HU" dirty="0" smtClean="0"/>
              <a:t>... (az én tulajdonosom ...).</a:t>
            </a:r>
          </a:p>
          <a:p>
            <a:r>
              <a:rPr lang="hu-HU" b="1" dirty="0" smtClean="0"/>
              <a:t>Méretei</a:t>
            </a:r>
            <a:br>
              <a:rPr lang="hu-HU" b="1" dirty="0" smtClean="0"/>
            </a:br>
            <a:r>
              <a:rPr lang="hu-HU" dirty="0" smtClean="0"/>
              <a:t>Méreteik alapvetően a könyvekhez igazodnak, tehát a legkisebbtől a legnagyobbig találkozhatunk velük. Az egyik legnagyobb  egy 50 × 40 centiméteres ex libris.</a:t>
            </a:r>
          </a:p>
          <a:p>
            <a:r>
              <a:rPr lang="hu-HU" b="1" dirty="0" smtClean="0"/>
              <a:t>Forrás: https://hu.wikipedia.org/wiki/Ex_libris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Kiállítások</a:t>
            </a:r>
          </a:p>
          <a:p>
            <a:r>
              <a:rPr lang="hu-HU" dirty="0" smtClean="0">
                <a:hlinkClick r:id="rId2"/>
              </a:rPr>
              <a:t>http://regi.oszk.hu/hun/kiallit/virtualis/Ex_libris_virtualis_kiallitas/Diskay_kezdolap.htm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gyujtemeny.imm.hu/gyujtemenyek/ex-libris-gyujtemeny/12</a:t>
            </a:r>
            <a:endParaRPr lang="hu-HU" dirty="0" smtClean="0"/>
          </a:p>
          <a:p>
            <a:r>
              <a:rPr lang="hu-HU" smtClean="0"/>
              <a:t>http</a:t>
            </a:r>
            <a:r>
              <a:rPr lang="hu-HU" smtClean="0"/>
              <a:t>://</a:t>
            </a:r>
            <a:r>
              <a:rPr lang="hu-HU" smtClean="0"/>
              <a:t>mandadb.hu/cikk/666451/Ex_libris</a:t>
            </a:r>
            <a:r>
              <a:rPr lang="hu-HU" smtClean="0">
                <a:hlinkClick r:id="rId4"/>
              </a:rPr>
              <a:t>http://mandadb.hu/cikk/666451/Ex_libris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EX LIBRIS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77</TotalTime>
  <Words>44</Words>
  <Application>Microsoft Office PowerPoint</Application>
  <PresentationFormat>Diavetítés a képernyőre (4:3 oldalarány)</PresentationFormat>
  <Paragraphs>19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Papír</vt:lpstr>
      <vt:lpstr>AZ EX LIBRIS</vt:lpstr>
      <vt:lpstr>EX LIBRIS</vt:lpstr>
      <vt:lpstr>EX LIBRIS</vt:lpstr>
      <vt:lpstr>EX LIBRIS</vt:lpstr>
      <vt:lpstr>EX LIBRIS</vt:lpstr>
      <vt:lpstr>EX LIBRIS</vt:lpstr>
    </vt:vector>
  </TitlesOfParts>
  <Company>Újpesti PSZK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EX LIBRIS</dc:title>
  <dc:creator>Újpesti PSZK</dc:creator>
  <cp:lastModifiedBy>Újpesti PSZK</cp:lastModifiedBy>
  <cp:revision>17</cp:revision>
  <dcterms:created xsi:type="dcterms:W3CDTF">2016-10-20T08:37:20Z</dcterms:created>
  <dcterms:modified xsi:type="dcterms:W3CDTF">2016-10-24T13:41:07Z</dcterms:modified>
</cp:coreProperties>
</file>