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3" r:id="rId5"/>
    <p:sldId id="269" r:id="rId6"/>
    <p:sldId id="275" r:id="rId7"/>
    <p:sldId id="276" r:id="rId8"/>
    <p:sldId id="277" r:id="rId9"/>
    <p:sldId id="272" r:id="rId10"/>
    <p:sldId id="270" r:id="rId11"/>
    <p:sldId id="271" r:id="rId12"/>
    <p:sldId id="273" r:id="rId13"/>
    <p:sldId id="274" r:id="rId14"/>
    <p:sldId id="260" r:id="rId15"/>
    <p:sldId id="266" r:id="rId16"/>
    <p:sldId id="26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A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\Desktop\KIG%20kisea\KIG%20kisea%20dia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A felvételi pontszámok változása </a:t>
            </a:r>
            <a:endParaRPr lang="hu-HU" sz="2000" dirty="0">
              <a:solidFill>
                <a:schemeClr val="bg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9680478063642738E-2"/>
          <c:y val="0.1002863420580897"/>
          <c:w val="0.70707633238491419"/>
          <c:h val="0.78946689857283103"/>
        </c:manualLayout>
      </c:layout>
      <c:lineChart>
        <c:grouping val="standard"/>
        <c:ser>
          <c:idx val="0"/>
          <c:order val="0"/>
          <c:tx>
            <c:v>ANÁ</c:v>
          </c:tx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3.8133901038022812E-2"/>
                </c:manualLayout>
              </c:layout>
              <c:showVal val="1"/>
            </c:dLbl>
            <c:dLbl>
              <c:idx val="1"/>
              <c:layout>
                <c:manualLayout>
                  <c:x val="-1.9430515253484083E-2"/>
                  <c:y val="4.7667376297528527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Munka1!$B$2:$B$7</c:f>
              <c:numCache>
                <c:formatCode>General</c:formatCode>
                <c:ptCount val="6"/>
                <c:pt idx="0">
                  <c:v>348</c:v>
                </c:pt>
                <c:pt idx="1">
                  <c:v>360</c:v>
                </c:pt>
                <c:pt idx="2">
                  <c:v>353</c:v>
                </c:pt>
                <c:pt idx="3">
                  <c:v>354</c:v>
                </c:pt>
                <c:pt idx="4">
                  <c:v>321</c:v>
                </c:pt>
                <c:pt idx="5">
                  <c:v>320</c:v>
                </c:pt>
              </c:numCache>
            </c:numRef>
          </c:val>
        </c:ser>
        <c:ser>
          <c:idx val="1"/>
          <c:order val="1"/>
          <c:tx>
            <c:v>ANK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5.4817482742157808E-2"/>
                </c:manualLayout>
              </c:layout>
              <c:showVal val="1"/>
            </c:dLbl>
            <c:dLbl>
              <c:idx val="1"/>
              <c:layout>
                <c:manualLayout>
                  <c:x val="-2.8398445370476737E-2"/>
                  <c:y val="3.0983794593393489E-2"/>
                </c:manualLayout>
              </c:layout>
              <c:showVal val="1"/>
            </c:dLbl>
            <c:dLbl>
              <c:idx val="2"/>
              <c:layout>
                <c:manualLayout>
                  <c:x val="-1.9430515253484076E-2"/>
                  <c:y val="5.0050745112404926E-2"/>
                </c:manualLayout>
              </c:layout>
              <c:showVal val="1"/>
            </c:dLbl>
            <c:dLbl>
              <c:idx val="3"/>
              <c:layout>
                <c:manualLayout>
                  <c:x val="-3.4377065448471827E-2"/>
                  <c:y val="5.9584220371910628E-2"/>
                </c:manualLayout>
              </c:layout>
              <c:showVal val="1"/>
            </c:dLbl>
            <c:dLbl>
              <c:idx val="4"/>
              <c:layout>
                <c:manualLayout>
                  <c:x val="-1.7935860233985315E-2"/>
                  <c:y val="4.0517269852899274E-2"/>
                </c:manualLayout>
              </c:layout>
              <c:showVal val="1"/>
            </c:dLbl>
            <c:dLbl>
              <c:idx val="5"/>
              <c:layout>
                <c:manualLayout>
                  <c:x val="-2.5409135331479198E-2"/>
                  <c:y val="3.098379459339354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Munka1!$C$2:$C$7</c:f>
              <c:numCache>
                <c:formatCode>General</c:formatCode>
                <c:ptCount val="6"/>
                <c:pt idx="0">
                  <c:v>362</c:v>
                </c:pt>
                <c:pt idx="1">
                  <c:v>350</c:v>
                </c:pt>
                <c:pt idx="2">
                  <c:v>353</c:v>
                </c:pt>
                <c:pt idx="3">
                  <c:v>354</c:v>
                </c:pt>
                <c:pt idx="4">
                  <c:v>321</c:v>
                </c:pt>
                <c:pt idx="5">
                  <c:v>320</c:v>
                </c:pt>
              </c:numCache>
            </c:numRef>
          </c:val>
        </c:ser>
        <c:marker val="1"/>
        <c:axId val="61280256"/>
        <c:axId val="61282176"/>
      </c:lineChart>
      <c:catAx>
        <c:axId val="61280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600" dirty="0" smtClean="0">
                    <a:solidFill>
                      <a:schemeClr val="bg1"/>
                    </a:solidFill>
                  </a:rPr>
                  <a:t>Évek</a:t>
                </a:r>
                <a:endParaRPr lang="hu-HU" sz="160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hu-HU"/>
          </a:p>
        </c:txPr>
        <c:crossAx val="61282176"/>
        <c:crosses val="autoZero"/>
        <c:auto val="1"/>
        <c:lblAlgn val="ctr"/>
        <c:lblOffset val="100"/>
      </c:catAx>
      <c:valAx>
        <c:axId val="6128217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 sz="1600" dirty="0" smtClean="0">
                    <a:solidFill>
                      <a:schemeClr val="bg1"/>
                    </a:solidFill>
                  </a:rPr>
                  <a:t>Pontszámok</a:t>
                </a:r>
                <a:endParaRPr lang="hu-HU" sz="1600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hu-HU"/>
          </a:p>
        </c:txPr>
        <c:crossAx val="61280256"/>
        <c:crosses val="autoZero"/>
        <c:crossBetween val="between"/>
      </c:valAx>
      <c:spPr>
        <a:solidFill>
          <a:schemeClr val="tx2">
            <a:lumMod val="9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hu-HU"/>
          </a:p>
        </c:txPr>
      </c:legendEntry>
      <c:layout>
        <c:manualLayout>
          <c:xMode val="edge"/>
          <c:yMode val="edge"/>
          <c:x val="0.89689869675497513"/>
          <c:y val="0.43184653657101174"/>
          <c:w val="9.4133373128032924E-2"/>
          <c:h val="0.1481640928785691"/>
        </c:manualLayout>
      </c:layout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hu-HU"/>
        </a:p>
      </c:txPr>
    </c:legend>
    <c:plotVisOnly val="1"/>
  </c:chart>
  <c:spPr>
    <a:solidFill>
      <a:schemeClr val="tx2">
        <a:lumMod val="90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617B">
                <a:tint val="80000"/>
                <a:satMod val="400000"/>
              </a:srgbClr>
            </a:gs>
            <a:gs pos="25000">
              <a:srgbClr val="04617B">
                <a:tint val="83000"/>
                <a:satMod val="320000"/>
              </a:srgbClr>
            </a:gs>
            <a:gs pos="100000">
              <a:srgbClr val="04617B">
                <a:shade val="15000"/>
                <a:satMod val="320000"/>
              </a:srgb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FFB3D-0D4B-4DB1-800F-5C97A6128253}" type="datetimeFigureOut">
              <a:rPr lang="hu-HU" smtClean="0"/>
              <a:pPr/>
              <a:t>2016.11.28.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062B5C-8290-46F0-8371-2B176DFDC2DD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line.hu/erettsegi_felveteli/2016/11/22/felveteli_2017_nem_kell_emelt_szintu_eretts_PCVL37" TargetMode="External"/><Relationship Id="rId2" Type="http://schemas.openxmlformats.org/officeDocument/2006/relationships/hyperlink" Target="https://www.elte.hu/felvetelizokn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lvi.hu/diploman_tul/karriertervezes/alapszakok_karrierlehetosege/!Szakleirasok/index.php/szakleirasok/szakleiras_konkret?szak_id=27&amp;kpzt=12&amp;kepzes=A&amp;sz=tudas" TargetMode="External"/><Relationship Id="rId5" Type="http://schemas.openxmlformats.org/officeDocument/2006/relationships/hyperlink" Target="http://njt.hu/cgi_bin/njt_doc.cgi?docid=196922.325529" TargetMode="External"/><Relationship Id="rId4" Type="http://schemas.openxmlformats.org/officeDocument/2006/relationships/hyperlink" Target="http://eduline.hu/erettsegi_felveteli/2016/11/8/kotelezo_emelt_szintu_erettsegi_felveteli_2_0E2QM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520880" cy="187220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Eötvös Loránd Tudományegyetem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Természettudományi Kar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Földtudományi alapszak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Geográfus szak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 descr="ELTE pázmány.jpg"/>
          <p:cNvPicPr>
            <a:picLocks noChangeAspect="1"/>
          </p:cNvPicPr>
          <p:nvPr/>
        </p:nvPicPr>
        <p:blipFill>
          <a:blip r:embed="rId2" cstate="print"/>
          <a:srcRect b="33624"/>
          <a:stretch>
            <a:fillRect/>
          </a:stretch>
        </p:blipFill>
        <p:spPr>
          <a:xfrm>
            <a:off x="179008" y="2348880"/>
            <a:ext cx="8857488" cy="3908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541338" indent="-180975" defTabSz="541338">
              <a:buNone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3568" y="764704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Mit takar a geográfus szakma?</a:t>
            </a: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Korszerű természettudományos szemléletmód</a:t>
            </a:r>
          </a:p>
          <a:p>
            <a:pPr marL="90488" indent="1793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A Föld rendszerszemléletű megértése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Jelenségek bemutatása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Hivatás </a:t>
            </a:r>
            <a:r>
              <a:rPr lang="hu-HU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000" dirty="0" smtClean="0">
                <a:solidFill>
                  <a:schemeClr val="bg1"/>
                </a:solidFill>
              </a:rPr>
              <a:t>Föld megismerése és védelme</a:t>
            </a:r>
          </a:p>
          <a:p>
            <a:pPr marL="90488" indent="1793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Föld erőforrásait (levegő, víz, talaj, ásványi nyersanyagok,…)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Környezettudatos gazdálkodást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Interdiszciplináris gondolkodásmód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Matematikai + informatikai módszerek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Laboratóriumi, terepgyakorlati tapasztalatok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 Mérési eredmények értékelése, értelmezése </a:t>
            </a:r>
            <a:r>
              <a:rPr lang="hu-HU" sz="2000" dirty="0" smtClean="0">
                <a:solidFill>
                  <a:schemeClr val="bg1"/>
                </a:solidFill>
                <a:sym typeface="Wingdings" pitchFamily="2" charset="2"/>
              </a:rPr>
              <a:t> térképi,    térinformatikai megjelenítés</a:t>
            </a:r>
          </a:p>
          <a:p>
            <a:pPr marL="90488" indent="90488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  <a:sym typeface="Wingdings" pitchFamily="2" charset="2"/>
              </a:rPr>
              <a:t>Természet, társadalom- és gazdaságföldrajz összefüggései</a:t>
            </a:r>
          </a:p>
          <a:p>
            <a:pPr marL="90488" indent="90488"/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</a:endParaRPr>
          </a:p>
          <a:p>
            <a:pPr marL="90488" indent="90488">
              <a:buFont typeface="Wingdings" pitchFamily="2" charset="2"/>
              <a:buChar char="v"/>
            </a:pPr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Kiknek ajánlom?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 </a:t>
            </a:r>
            <a:r>
              <a:rPr lang="hu-HU" sz="2800" dirty="0" smtClean="0">
                <a:solidFill>
                  <a:schemeClr val="bg1"/>
                </a:solidFill>
              </a:rPr>
              <a:t>érdeklődik: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</a:t>
            </a:r>
            <a:r>
              <a:rPr lang="hu-HU" sz="2800" dirty="0" smtClean="0">
                <a:solidFill>
                  <a:schemeClr val="bg1"/>
                </a:solidFill>
              </a:rPr>
              <a:t>a természetföldrajz</a:t>
            </a:r>
            <a:r>
              <a:rPr lang="hu-HU" sz="2800" dirty="0" smtClean="0">
                <a:solidFill>
                  <a:schemeClr val="bg1"/>
                </a:solidFill>
              </a:rPr>
              <a:t>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a társadalomföldrajz,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a környezet- és természetvédelem,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a megújuló energiák,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a tervezés, fejlesztés,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a MEGMARADT flóra és fauna védelme iránt,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Földünk jobbá, élhetőbbé tétele,</a:t>
            </a:r>
          </a:p>
          <a:p>
            <a:pPr marL="541338" indent="-180975" defTabSz="541338">
              <a:buFont typeface="Wingdings" pitchFamily="2" charset="2"/>
              <a:buChar char="v"/>
            </a:pPr>
            <a:r>
              <a:rPr lang="hu-HU" sz="2800" dirty="0" smtClean="0">
                <a:solidFill>
                  <a:schemeClr val="bg1"/>
                </a:solidFill>
              </a:rPr>
              <a:t>       végső soron később lányaink, fiaink jövője iránt.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Elhelyezkedési lehetőségek: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Viszonylag stabil, jó elhelyezkedési esély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Oktatási szektor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Vízügyi, környezet- és természetvédelmi szervezetek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Kutatóintézetek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Önkormányzatok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Területgazdálkodással, tájgazdálkodással, infrastruktúra-fejlesztéssel foglalkozó cégek</a:t>
            </a:r>
          </a:p>
          <a:p>
            <a:r>
              <a:rPr lang="hu-HU" sz="2000" dirty="0" err="1" smtClean="0">
                <a:solidFill>
                  <a:schemeClr val="bg1"/>
                </a:solidFill>
              </a:rPr>
              <a:t>Geoturizmus</a:t>
            </a:r>
            <a:r>
              <a:rPr lang="hu-HU" sz="2000" dirty="0" smtClean="0">
                <a:solidFill>
                  <a:schemeClr val="bg1"/>
                </a:solidFill>
              </a:rPr>
              <a:t>  </a:t>
            </a:r>
            <a:r>
              <a:rPr lang="hu-HU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000" dirty="0" err="1" smtClean="0">
                <a:solidFill>
                  <a:schemeClr val="bg1"/>
                </a:solidFill>
                <a:sym typeface="Wingdings" pitchFamily="2" charset="2"/>
              </a:rPr>
              <a:t>Geopark</a:t>
            </a:r>
            <a:endParaRPr lang="hu-HU" sz="20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635000" indent="-273050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Földtani örökség, sok millió és milliárd éves folyamatok eredménye</a:t>
            </a:r>
          </a:p>
          <a:p>
            <a:pPr marL="635000" indent="-273050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Oktatás</a:t>
            </a:r>
            <a:r>
              <a:rPr lang="hu-HU" sz="2000" dirty="0" smtClean="0">
                <a:solidFill>
                  <a:schemeClr val="bg1"/>
                </a:solidFill>
              </a:rPr>
              <a:t>, történelem, kultúra, ökológiai értékek</a:t>
            </a:r>
          </a:p>
          <a:p>
            <a:pPr marL="635000" indent="-273050">
              <a:buFont typeface="Wingdings" pitchFamily="2" charset="2"/>
              <a:buChar char="v"/>
            </a:pPr>
            <a:r>
              <a:rPr lang="hu-HU" sz="2000" dirty="0" smtClean="0">
                <a:solidFill>
                  <a:schemeClr val="bg1"/>
                </a:solidFill>
              </a:rPr>
              <a:t>Tanösvények </a:t>
            </a:r>
          </a:p>
          <a:p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lhelyezkedési lehetőség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72780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ELTE TTK TD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157192"/>
            <a:ext cx="1669944" cy="1152128"/>
          </a:xfrm>
          <a:prstGeom prst="rect">
            <a:avLst/>
          </a:prstGeom>
        </p:spPr>
      </p:pic>
      <p:pic>
        <p:nvPicPr>
          <p:cNvPr id="6" name="Kép 5" descr="elte_ttk_h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085184"/>
            <a:ext cx="1512168" cy="12116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églalap 6"/>
          <p:cNvSpPr/>
          <p:nvPr/>
        </p:nvSpPr>
        <p:spPr>
          <a:xfrm>
            <a:off x="611560" y="443711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Plusz tanulmányi lehetőségek, és egyéb tevékenységek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4766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Élet az ELTE-n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5vös5 km futóverseny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Gólyabál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LEN – Lágymányosi Eötvös Napok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GEO-BIO Gólyatábor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ELTEfeszt</a:t>
            </a: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Nyílt napokon információnyújtás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Mentorképzés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/>
              <a:t>Tanács: </a:t>
            </a:r>
            <a:r>
              <a:rPr lang="hu-HU" dirty="0" err="1" smtClean="0"/>
              <a:t>Eduline</a:t>
            </a:r>
            <a:r>
              <a:rPr lang="hu-HU" dirty="0" smtClean="0"/>
              <a:t>, </a:t>
            </a:r>
            <a:r>
              <a:rPr lang="hu-HU" dirty="0" err="1" smtClean="0"/>
              <a:t>Felvi</a:t>
            </a:r>
            <a:r>
              <a:rPr lang="hu-HU" dirty="0" smtClean="0"/>
              <a:t> honlapjait </a:t>
            </a:r>
            <a:r>
              <a:rPr lang="hu-HU" dirty="0" smtClean="0"/>
              <a:t>nézegetni!!!</a:t>
            </a:r>
            <a:endParaRPr lang="hu-HU" dirty="0" smtClean="0"/>
          </a:p>
          <a:p>
            <a:pPr algn="ctr"/>
            <a:r>
              <a:rPr lang="hu-HU" dirty="0" smtClean="0"/>
              <a:t> Nyílt nap az ELTE TTK-n: </a:t>
            </a:r>
            <a:r>
              <a:rPr lang="hu-HU" b="1" dirty="0" smtClean="0"/>
              <a:t>2017. január 27.</a:t>
            </a:r>
            <a:endParaRPr lang="hu-H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Források: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https://www.elte.hu/felvetelizoknek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http://eduline.hu/erettsegi_felveteli/2016/11/22/felveteli_2017_nem_kell_emelt_szintu_eretts_PCVL37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http://eduline.hu/erettsegi_felveteli/2016/11/8/kotelezo_emelt_szintu_erettsegi_felveteli_2_0E2QMS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http://njt.hu/cgi_bin/njt_doc.cgi?docid=196922.325529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https://www.felvi.hu/diploman_tul/karriertervezes/alapszakok_karrierlehetosege/!Szakleirasok/index.php/szakleirasok/szakleiras_konkret?szak_id=27&amp;kpzt=12&amp;kepzes=A&amp;sz=tudas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Bejutáshoz szükséges tantárgyak, pluszpontok megszerzése:</a:t>
            </a: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Tantárgyak + érettségi </a:t>
            </a:r>
          </a:p>
          <a:p>
            <a:r>
              <a:rPr lang="hu-HU" sz="1600" dirty="0" smtClean="0">
                <a:solidFill>
                  <a:schemeClr val="bg1"/>
                </a:solidFill>
                <a:sym typeface="Wingdings" pitchFamily="2" charset="2"/>
              </a:rPr>
              <a:t>Biológia/fizika/földrajz/informatika/kémia/matematika DE nincs egyelőre információ!!!</a:t>
            </a:r>
          </a:p>
          <a:p>
            <a:pPr>
              <a:buNone/>
            </a:pPr>
            <a:endParaRPr lang="hu-H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Pluszpontok 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Emelt szintű érettségi valamelyik szükséges tantárgyból 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Nyelvvizsga (közép vagy felsőfok) </a:t>
            </a:r>
            <a:r>
              <a:rPr lang="hu-HU" sz="1600" dirty="0" smtClean="0">
                <a:solidFill>
                  <a:schemeClr val="bg1"/>
                </a:solidFill>
                <a:sym typeface="Wingdings" pitchFamily="2" charset="2"/>
              </a:rPr>
              <a:t> 2020.01.01.-től a bejutáshoz LEGALÁBB B2-es KELL</a:t>
            </a:r>
            <a:r>
              <a:rPr lang="hu-HU" sz="1600" dirty="0" smtClean="0">
                <a:solidFill>
                  <a:schemeClr val="bg1"/>
                </a:solidFill>
                <a:sym typeface="Wingdings" pitchFamily="2" charset="2"/>
              </a:rPr>
              <a:t>!!!!!</a:t>
            </a:r>
            <a:endParaRPr lang="hu-HU" sz="16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hu-HU" sz="1600" dirty="0" smtClean="0">
                <a:solidFill>
                  <a:schemeClr val="bg1"/>
                </a:solidFill>
                <a:sym typeface="Wingdings" pitchFamily="2" charset="2"/>
              </a:rPr>
              <a:t>Tanulmányi versenyek </a:t>
            </a:r>
            <a:endParaRPr lang="hu-HU" sz="1600" dirty="0" smtClean="0">
              <a:solidFill>
                <a:schemeClr val="bg1"/>
              </a:solidFill>
            </a:endParaRPr>
          </a:p>
          <a:p>
            <a:r>
              <a:rPr lang="hu-HU" sz="1600" dirty="0" smtClean="0">
                <a:solidFill>
                  <a:schemeClr val="bg1"/>
                </a:solidFill>
              </a:rPr>
              <a:t>Sporteredmények</a:t>
            </a:r>
            <a:endParaRPr lang="hu-HU" sz="1600" dirty="0" smtClean="0">
              <a:solidFill>
                <a:schemeClr val="bg1"/>
              </a:solidFill>
            </a:endParaRPr>
          </a:p>
          <a:p>
            <a:r>
              <a:rPr lang="hu-HU" sz="1600" dirty="0" smtClean="0">
                <a:solidFill>
                  <a:schemeClr val="bg1"/>
                </a:solidFill>
              </a:rPr>
              <a:t>OKJ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1800" dirty="0" smtClean="0">
                <a:solidFill>
                  <a:schemeClr val="bg1"/>
                </a:solidFill>
              </a:rPr>
              <a:t>Felvételi előkészítők!!!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Elvileg nem kötelező emelt szinten érettségizni, de érdemes </a:t>
            </a:r>
            <a:r>
              <a:rPr lang="hu-HU" sz="1800" dirty="0" smtClean="0">
                <a:solidFill>
                  <a:schemeClr val="bg1"/>
                </a:solidFill>
                <a:sym typeface="Wingdings" pitchFamily="2" charset="2"/>
              </a:rPr>
              <a:t> plusz pontok!!!!</a:t>
            </a:r>
          </a:p>
          <a:p>
            <a:r>
              <a:rPr lang="hu-HU" sz="1800" dirty="0" smtClean="0">
                <a:solidFill>
                  <a:schemeClr val="bg1"/>
                </a:solidFill>
                <a:sym typeface="Wingdings" pitchFamily="2" charset="2"/>
              </a:rPr>
              <a:t>KELL B2-es nyelvvizsga az alapdiplomához (majd a bejutáshoz is kell 2020-tól!!!)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560" y="5486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90872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Földtudományi alapszak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6 félév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Kritériumtárgyak </a:t>
            </a:r>
            <a:r>
              <a:rPr lang="hu-HU" sz="1800" dirty="0" smtClean="0">
                <a:solidFill>
                  <a:schemeClr val="bg1"/>
                </a:solidFill>
                <a:sym typeface="Wingdings" pitchFamily="2" charset="2"/>
              </a:rPr>
              <a:t> nem kell félni tőle!!! </a:t>
            </a:r>
            <a:endParaRPr lang="hu-HU" sz="1800" dirty="0" smtClean="0">
              <a:solidFill>
                <a:schemeClr val="bg1"/>
              </a:solidFill>
            </a:endParaRPr>
          </a:p>
          <a:p>
            <a:r>
              <a:rPr lang="hu-HU" sz="1800" dirty="0" smtClean="0">
                <a:solidFill>
                  <a:schemeClr val="bg1"/>
                </a:solidFill>
              </a:rPr>
              <a:t>Első év után szakosodás: </a:t>
            </a:r>
          </a:p>
          <a:p>
            <a:pPr marL="631825" indent="-271463">
              <a:buFont typeface="Wingdings" pitchFamily="2" charset="2"/>
              <a:buChar char="v"/>
            </a:pPr>
            <a:endParaRPr lang="hu-HU" sz="1800" dirty="0" smtClean="0">
              <a:solidFill>
                <a:schemeClr val="bg1"/>
              </a:solidFill>
            </a:endParaRP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Geológus </a:t>
            </a: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Geofizikus                    </a:t>
            </a: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Meteorológus</a:t>
            </a: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Csillagász</a:t>
            </a: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Térképész</a:t>
            </a:r>
          </a:p>
          <a:p>
            <a:pPr marL="631825" indent="-271463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Geográfus</a:t>
            </a:r>
            <a:endParaRPr lang="hu-HU" sz="1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hu-HU" dirty="0" smtClean="0"/>
          </a:p>
          <a:p>
            <a:pPr marL="273050" indent="-273050">
              <a:buNone/>
            </a:pPr>
            <a:r>
              <a:rPr lang="hu-HU" sz="1800" dirty="0" smtClean="0">
                <a:solidFill>
                  <a:schemeClr val="bg1"/>
                </a:solidFill>
              </a:rPr>
              <a:t>                         </a:t>
            </a:r>
            <a:endParaRPr lang="hu-HU" sz="1800" dirty="0" smtClean="0">
              <a:solidFill>
                <a:schemeClr val="bg1"/>
              </a:solidFill>
            </a:endParaRPr>
          </a:p>
          <a:p>
            <a:pPr marL="273050" indent="-273050">
              <a:buNone/>
            </a:pP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smtClean="0">
                <a:solidFill>
                  <a:schemeClr val="bg1"/>
                </a:solidFill>
              </a:rPr>
              <a:t>                       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smtClean="0">
                <a:solidFill>
                  <a:schemeClr val="bg1"/>
                </a:solidFill>
              </a:rPr>
              <a:t>Földtudományi kutató – </a:t>
            </a:r>
            <a:r>
              <a:rPr lang="hu-HU" sz="1800" dirty="0" err="1" smtClean="0">
                <a:solidFill>
                  <a:schemeClr val="bg1"/>
                </a:solidFill>
              </a:rPr>
              <a:t>Earth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Scientist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635896" y="4725144"/>
            <a:ext cx="360040" cy="36004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2843808" y="2564904"/>
            <a:ext cx="216024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131840" y="285293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271463" algn="ctr"/>
            <a:r>
              <a:rPr lang="hu-HU" dirty="0" smtClean="0">
                <a:solidFill>
                  <a:schemeClr val="bg1"/>
                </a:solidFill>
              </a:rPr>
              <a:t>Közös földtudós </a:t>
            </a:r>
            <a:r>
              <a:rPr lang="hu-HU" dirty="0" smtClean="0">
                <a:solidFill>
                  <a:schemeClr val="bg1"/>
                </a:solidFill>
              </a:rPr>
              <a:t>tárgyak + szakirányú tárgyak + szakdolgozat </a:t>
            </a:r>
            <a:r>
              <a:rPr lang="hu-HU" dirty="0" smtClean="0">
                <a:solidFill>
                  <a:schemeClr val="bg1"/>
                </a:solidFill>
              </a:rPr>
              <a:t>és államvizsga</a:t>
            </a:r>
          </a:p>
          <a:p>
            <a:pPr marL="631825" indent="-271463" algn="ctr"/>
            <a:r>
              <a:rPr lang="hu-HU" dirty="0" smtClean="0">
                <a:solidFill>
                  <a:schemeClr val="bg1"/>
                </a:solidFill>
              </a:rPr>
              <a:t>         Összesen</a:t>
            </a:r>
            <a:r>
              <a:rPr lang="hu-HU" dirty="0" smtClean="0">
                <a:solidFill>
                  <a:schemeClr val="bg1"/>
                </a:solidFill>
              </a:rPr>
              <a:t>: 180 kredit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Milyen tantárgyakra számítson egy leendő földtudós?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Közös, alapozó tárgyak, pl.: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 Geológiai alapismeretek (földtörténet, szerkezeti formák keletkezésének megértése)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Matek I.-II. (gyakorlat+ elmélet külön tárgy, „Aranyember”)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Fizika I.-II. (gyakorlat+elmélet külön tárgy)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Informatikai </a:t>
            </a:r>
            <a:r>
              <a:rPr lang="hu-HU" sz="1800" dirty="0" smtClean="0">
                <a:solidFill>
                  <a:schemeClr val="bg1"/>
                </a:solidFill>
              </a:rPr>
              <a:t>tárgyak </a:t>
            </a:r>
          </a:p>
          <a:p>
            <a:pPr marL="3175" indent="-3175"/>
            <a:r>
              <a:rPr lang="hu-HU" sz="1800" dirty="0" smtClean="0">
                <a:solidFill>
                  <a:schemeClr val="bg1"/>
                </a:solidFill>
              </a:rPr>
              <a:t>    Szakirányos tárgyak, pl.: 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 Külső erők földrajza (GY+EA)</a:t>
            </a:r>
          </a:p>
          <a:p>
            <a:pPr marL="273050" indent="-3175">
              <a:buFont typeface="Wingdings" pitchFamily="2" charset="2"/>
              <a:buChar char="v"/>
            </a:pPr>
            <a:r>
              <a:rPr lang="hu-HU" sz="1800" dirty="0" smtClean="0">
                <a:solidFill>
                  <a:schemeClr val="bg1"/>
                </a:solidFill>
              </a:rPr>
              <a:t>Terepgyakorlat (1 hét, akár szomszédos országokba is!!!)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Környezet-, természetvédelem (Környezetpolitika Magyarországon) 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Megújuló energiák (Fenntartható energiagazdálkodás I.-II.)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Más szakok felé hajló tárgyak (</a:t>
            </a:r>
            <a:r>
              <a:rPr lang="hu-HU" sz="1800" dirty="0" err="1" smtClean="0">
                <a:solidFill>
                  <a:schemeClr val="bg1"/>
                </a:solidFill>
              </a:rPr>
              <a:t>Meteorology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in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english</a:t>
            </a:r>
            <a:r>
              <a:rPr lang="hu-HU" sz="1800" dirty="0" smtClean="0">
                <a:solidFill>
                  <a:schemeClr val="bg1"/>
                </a:solidFill>
              </a:rPr>
              <a:t>) </a:t>
            </a:r>
            <a:r>
              <a:rPr lang="hu-HU" sz="1800" dirty="0" smtClean="0">
                <a:solidFill>
                  <a:schemeClr val="bg1"/>
                </a:solidFill>
                <a:sym typeface="Wingdings" pitchFamily="2" charset="2"/>
              </a:rPr>
              <a:t> jól jön a nyelvtudás</a:t>
            </a:r>
            <a:endParaRPr lang="hu-HU" sz="1800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DSC_9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9144000" cy="5631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DSC_9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9"/>
            <a:ext cx="9144000" cy="6063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SC_9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Nehézségek: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Kinek mi…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</a:rPr>
              <a:t>Aki magolós típus </a:t>
            </a: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 geográfia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Aki logikus gondolkodású  csillagászat/meteorológus/geofizikus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Saját dolgainkért felelősség  nincs osztályfőnök  önállósodás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Nem sikerült tantárgy újrafelvétele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Időbeosztás szorgalmi/vizsgaidőszakban</a:t>
            </a:r>
          </a:p>
          <a:p>
            <a:pPr marL="544513" indent="-273050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bg1"/>
                </a:solidFill>
                <a:sym typeface="Wingdings" pitchFamily="2" charset="2"/>
              </a:rPr>
              <a:t>Egyeseknek bejárni órákra…</a:t>
            </a:r>
          </a:p>
          <a:p>
            <a:pPr marL="544513" indent="-273050">
              <a:buFont typeface="Wingdings" pitchFamily="2" charset="2"/>
              <a:buChar char="v"/>
            </a:pPr>
            <a:endParaRPr lang="hu-HU" sz="1600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hu-HU" sz="1600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529</Words>
  <Application>Microsoft Office PowerPoint</Application>
  <PresentationFormat>Diavetítés a képernyőre (4:3 oldalarány)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Áramlás</vt:lpstr>
      <vt:lpstr>1. dia</vt:lpstr>
      <vt:lpstr>2. dia</vt:lpstr>
      <vt:lpstr>3. dia</vt:lpstr>
      <vt:lpstr>A Földtudományi alapszak</vt:lpstr>
      <vt:lpstr>Milyen tantárgyakra számítson egy leendő földtudós?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x</dc:creator>
  <cp:lastModifiedBy>x</cp:lastModifiedBy>
  <cp:revision>103</cp:revision>
  <dcterms:created xsi:type="dcterms:W3CDTF">2016-11-24T17:20:42Z</dcterms:created>
  <dcterms:modified xsi:type="dcterms:W3CDTF">2016-11-28T12:54:13Z</dcterms:modified>
</cp:coreProperties>
</file>