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8" r:id="rId2"/>
    <p:sldId id="357" r:id="rId3"/>
    <p:sldId id="351" r:id="rId4"/>
    <p:sldId id="352" r:id="rId5"/>
    <p:sldId id="353" r:id="rId6"/>
    <p:sldId id="354" r:id="rId7"/>
    <p:sldId id="355" r:id="rId8"/>
    <p:sldId id="356" r:id="rId9"/>
    <p:sldId id="337" r:id="rId10"/>
    <p:sldId id="341" r:id="rId11"/>
    <p:sldId id="340" r:id="rId12"/>
    <p:sldId id="342" r:id="rId13"/>
    <p:sldId id="358" r:id="rId14"/>
    <p:sldId id="344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9D9D9"/>
    <a:srgbClr val="FF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9D859-6A11-413A-A339-048A12A71738}" type="datetimeFigureOut">
              <a:rPr lang="hu-HU" smtClean="0"/>
              <a:pPr/>
              <a:t>2025. 06. 03.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618FF-13F6-45BE-B92B-0DC726C122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42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7B4C2-85C9-4DA1-A0A0-D4F04540A8F0}" type="datetimeFigureOut">
              <a:rPr lang="hu-HU" smtClean="0"/>
              <a:pPr/>
              <a:t>2025. 06. 03.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81E23-78F2-4E84-A8C0-86BD85779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932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G Címdia - ALCÍM NÉLKÜ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8" name="Háromszög 6"/>
          <p:cNvSpPr/>
          <p:nvPr userDrawn="1"/>
        </p:nvSpPr>
        <p:spPr>
          <a:xfrm>
            <a:off x="67469" y="3121319"/>
            <a:ext cx="9017155" cy="3692057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17155" h="3692057">
                <a:moveTo>
                  <a:pt x="3742743" y="278510"/>
                </a:moveTo>
                <a:cubicBezTo>
                  <a:pt x="4499231" y="-118365"/>
                  <a:pt x="4722319" y="-86615"/>
                  <a:pt x="5555007" y="345185"/>
                </a:cubicBezTo>
                <a:lnTo>
                  <a:pt x="9002868" y="2107121"/>
                </a:lnTo>
                <a:lnTo>
                  <a:pt x="9017155" y="3687294"/>
                </a:lnTo>
                <a:lnTo>
                  <a:pt x="0" y="3692057"/>
                </a:lnTo>
                <a:lnTo>
                  <a:pt x="4764" y="2082914"/>
                </a:lnTo>
                <a:lnTo>
                  <a:pt x="3742743" y="278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408768" y="5373216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Minion Pro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Ide jön az alcím, ha van.</a:t>
            </a:r>
            <a:endParaRPr lang="hu-HU" dirty="0"/>
          </a:p>
        </p:txBody>
      </p:sp>
      <p:sp>
        <p:nvSpPr>
          <p:cNvPr id="12" name="Egy oldalon két sarkán levágott téglalap 7"/>
          <p:cNvSpPr/>
          <p:nvPr userDrawn="1"/>
        </p:nvSpPr>
        <p:spPr>
          <a:xfrm rot="10800000">
            <a:off x="3387867" y="116631"/>
            <a:ext cx="2480277" cy="554627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Cím 1"/>
          <p:cNvSpPr>
            <a:spLocks noGrp="1"/>
          </p:cNvSpPr>
          <p:nvPr>
            <p:ph type="ctrTitle" hasCustomPrompt="1"/>
          </p:nvPr>
        </p:nvSpPr>
        <p:spPr>
          <a:xfrm>
            <a:off x="1691680" y="3789040"/>
            <a:ext cx="5904656" cy="1440160"/>
          </a:xfrm>
        </p:spPr>
        <p:txBody>
          <a:bodyPr>
            <a:normAutofit/>
          </a:bodyPr>
          <a:lstStyle>
            <a:lvl1pPr>
              <a:defRPr sz="3000" b="1" baseline="0">
                <a:latin typeface="Minion Pro" pitchFamily="18" charset="0"/>
              </a:defRPr>
            </a:lvl1pPr>
          </a:lstStyle>
          <a:p>
            <a:r>
              <a:rPr lang="hu-HU" dirty="0" smtClean="0"/>
              <a:t>IDE JÖN</a:t>
            </a:r>
            <a:br>
              <a:rPr lang="hu-HU" dirty="0" smtClean="0"/>
            </a:br>
            <a:r>
              <a:rPr lang="hu-HU" dirty="0" smtClean="0"/>
              <a:t>A PREZENTÁCIÓ CÍME,</a:t>
            </a:r>
            <a:br>
              <a:rPr lang="hu-HU" dirty="0" smtClean="0"/>
            </a:br>
            <a:r>
              <a:rPr lang="hu-HU" dirty="0" smtClean="0"/>
              <a:t>AMELY TÖBB SOROS IS LEHET</a:t>
            </a:r>
            <a:endParaRPr lang="hu-HU" dirty="0"/>
          </a:p>
        </p:txBody>
      </p:sp>
      <p:pic>
        <p:nvPicPr>
          <p:cNvPr id="14" name="Kép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248" y="836712"/>
            <a:ext cx="1509840" cy="211377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 userDrawn="1"/>
        </p:nvCxnSpPr>
        <p:spPr>
          <a:xfrm>
            <a:off x="3131840" y="6352753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 userDrawn="1"/>
        </p:nvCxnSpPr>
        <p:spPr>
          <a:xfrm>
            <a:off x="3131840" y="6597352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 userDrawn="1"/>
        </p:nvCxnSpPr>
        <p:spPr>
          <a:xfrm>
            <a:off x="3131840" y="5301208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 userDrawn="1"/>
        </p:nvSpPr>
        <p:spPr>
          <a:xfrm>
            <a:off x="3196761" y="6352753"/>
            <a:ext cx="2743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100" dirty="0" smtClean="0"/>
              <a:t>INFO@KIG.HU  |  WWW.KIG.HU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 hasCustomPrompt="1"/>
          </p:nvPr>
        </p:nvSpPr>
        <p:spPr>
          <a:xfrm>
            <a:off x="6948264" y="6309320"/>
            <a:ext cx="1944215" cy="287734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Minion Pro" pitchFamily="18" charset="0"/>
                <a:ea typeface="MingLiU_HKSCS-ExtB" panose="02020500000000000000" pitchFamily="18" charset="-120"/>
              </a:defRPr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608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IG Címdia - ALCÍM NÉLKÜ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8" name="Háromszög 6"/>
          <p:cNvSpPr/>
          <p:nvPr userDrawn="1"/>
        </p:nvSpPr>
        <p:spPr>
          <a:xfrm>
            <a:off x="62130" y="3121319"/>
            <a:ext cx="9017155" cy="3692057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17155" h="3692057">
                <a:moveTo>
                  <a:pt x="3742743" y="278510"/>
                </a:moveTo>
                <a:cubicBezTo>
                  <a:pt x="4499231" y="-118365"/>
                  <a:pt x="4722319" y="-86615"/>
                  <a:pt x="5555007" y="345185"/>
                </a:cubicBezTo>
                <a:lnTo>
                  <a:pt x="9002868" y="2107121"/>
                </a:lnTo>
                <a:lnTo>
                  <a:pt x="9017155" y="3687294"/>
                </a:lnTo>
                <a:lnTo>
                  <a:pt x="0" y="3692057"/>
                </a:lnTo>
                <a:lnTo>
                  <a:pt x="4764" y="2082914"/>
                </a:lnTo>
                <a:lnTo>
                  <a:pt x="3742743" y="278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Egy oldalon két sarkán levágott téglalap 7"/>
          <p:cNvSpPr/>
          <p:nvPr userDrawn="1"/>
        </p:nvSpPr>
        <p:spPr>
          <a:xfrm rot="10800000">
            <a:off x="3387867" y="116631"/>
            <a:ext cx="2480277" cy="554627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4" name="Kép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248" y="836712"/>
            <a:ext cx="1509840" cy="211377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 userDrawn="1"/>
        </p:nvCxnSpPr>
        <p:spPr>
          <a:xfrm>
            <a:off x="3131840" y="6352753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 userDrawn="1"/>
        </p:nvCxnSpPr>
        <p:spPr>
          <a:xfrm>
            <a:off x="3131840" y="6597352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 userDrawn="1"/>
        </p:nvSpPr>
        <p:spPr>
          <a:xfrm>
            <a:off x="3196761" y="6352753"/>
            <a:ext cx="2743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100" dirty="0" smtClean="0"/>
              <a:t>INFO@KIG.HU  |  WWW.KIG.HU</a:t>
            </a:r>
          </a:p>
        </p:txBody>
      </p:sp>
      <p:sp>
        <p:nvSpPr>
          <p:cNvPr id="2" name="Szövegdoboz 1"/>
          <p:cNvSpPr txBox="1"/>
          <p:nvPr userDrawn="1"/>
        </p:nvSpPr>
        <p:spPr>
          <a:xfrm>
            <a:off x="2688286" y="4860449"/>
            <a:ext cx="4043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Minion Pro" pitchFamily="18" charset="0"/>
              </a:rPr>
              <a:t>Köszönöm a figyelmet!</a:t>
            </a:r>
            <a:endParaRPr lang="hu-HU" sz="3200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IG Címdia - ALCÍM NÉLKÜ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8" name="Háromszög 6"/>
          <p:cNvSpPr/>
          <p:nvPr userDrawn="1"/>
        </p:nvSpPr>
        <p:spPr>
          <a:xfrm>
            <a:off x="67469" y="311446"/>
            <a:ext cx="9017155" cy="6482882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17155" h="6482882">
                <a:moveTo>
                  <a:pt x="3742743" y="278510"/>
                </a:moveTo>
                <a:cubicBezTo>
                  <a:pt x="4499231" y="-118365"/>
                  <a:pt x="4722319" y="-86615"/>
                  <a:pt x="5555007" y="345185"/>
                </a:cubicBezTo>
                <a:lnTo>
                  <a:pt x="9002868" y="2107121"/>
                </a:lnTo>
                <a:cubicBezTo>
                  <a:pt x="9007630" y="3557770"/>
                  <a:pt x="9012393" y="5008420"/>
                  <a:pt x="9017155" y="6459069"/>
                </a:cubicBezTo>
                <a:lnTo>
                  <a:pt x="0" y="6482882"/>
                </a:lnTo>
                <a:lnTo>
                  <a:pt x="4764" y="2082914"/>
                </a:lnTo>
                <a:lnTo>
                  <a:pt x="3742743" y="278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/>
          </a:p>
        </p:txBody>
      </p:sp>
      <p:sp>
        <p:nvSpPr>
          <p:cNvPr id="9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384236" y="2780928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Minion Pro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Ide jön az alcím, ha van.</a:t>
            </a:r>
            <a:endParaRPr lang="hu-HU" dirty="0"/>
          </a:p>
        </p:txBody>
      </p:sp>
      <p:sp>
        <p:nvSpPr>
          <p:cNvPr id="13" name="Cím 1"/>
          <p:cNvSpPr>
            <a:spLocks noGrp="1"/>
          </p:cNvSpPr>
          <p:nvPr>
            <p:ph type="ctrTitle" hasCustomPrompt="1"/>
          </p:nvPr>
        </p:nvSpPr>
        <p:spPr>
          <a:xfrm>
            <a:off x="1691680" y="764704"/>
            <a:ext cx="5904656" cy="1728192"/>
          </a:xfrm>
        </p:spPr>
        <p:txBody>
          <a:bodyPr>
            <a:normAutofit/>
          </a:bodyPr>
          <a:lstStyle>
            <a:lvl1pPr>
              <a:defRPr sz="3000" b="1" baseline="0">
                <a:latin typeface="Minion Pro" pitchFamily="18" charset="0"/>
              </a:defRPr>
            </a:lvl1pPr>
          </a:lstStyle>
          <a:p>
            <a:r>
              <a:rPr lang="hu-HU" dirty="0" smtClean="0"/>
              <a:t>IDE JÖN</a:t>
            </a:r>
            <a:br>
              <a:rPr lang="hu-HU" dirty="0" smtClean="0"/>
            </a:br>
            <a:r>
              <a:rPr lang="hu-HU" dirty="0" smtClean="0"/>
              <a:t>A FEJEZET CÍME,</a:t>
            </a:r>
            <a:br>
              <a:rPr lang="hu-HU" dirty="0" smtClean="0"/>
            </a:br>
            <a:r>
              <a:rPr lang="hu-HU" dirty="0" smtClean="0"/>
              <a:t>AMELY TÖBB SOROS IS LEHET</a:t>
            </a:r>
            <a:endParaRPr lang="hu-HU" dirty="0"/>
          </a:p>
        </p:txBody>
      </p:sp>
      <p:cxnSp>
        <p:nvCxnSpPr>
          <p:cNvPr id="18" name="Egyenes összekötő 17"/>
          <p:cNvCxnSpPr/>
          <p:nvPr userDrawn="1"/>
        </p:nvCxnSpPr>
        <p:spPr>
          <a:xfrm>
            <a:off x="3131840" y="6352753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 userDrawn="1"/>
        </p:nvCxnSpPr>
        <p:spPr>
          <a:xfrm>
            <a:off x="3131840" y="6597352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 userDrawn="1"/>
        </p:nvCxnSpPr>
        <p:spPr>
          <a:xfrm>
            <a:off x="3059832" y="2636912"/>
            <a:ext cx="2880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 userDrawn="1"/>
        </p:nvSpPr>
        <p:spPr>
          <a:xfrm>
            <a:off x="3196761" y="6352753"/>
            <a:ext cx="2743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100" dirty="0" smtClean="0"/>
              <a:t>INFO@KIG.HU  |  WWW.KIG.HU</a:t>
            </a:r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3345"/>
            <a:ext cx="2409449" cy="975827"/>
          </a:xfrm>
          <a:prstGeom prst="rect">
            <a:avLst/>
          </a:prstGeom>
        </p:spPr>
      </p:pic>
      <p:sp>
        <p:nvSpPr>
          <p:cNvPr id="15" name="Egy oldalon két sarkán levágott téglalap 7"/>
          <p:cNvSpPr/>
          <p:nvPr userDrawn="1"/>
        </p:nvSpPr>
        <p:spPr>
          <a:xfrm rot="5400000">
            <a:off x="-423273" y="4575195"/>
            <a:ext cx="2480277" cy="554627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Tartalom helye 2"/>
          <p:cNvSpPr>
            <a:spLocks noGrp="1"/>
          </p:cNvSpPr>
          <p:nvPr>
            <p:ph idx="10" hasCustomPrompt="1"/>
          </p:nvPr>
        </p:nvSpPr>
        <p:spPr>
          <a:xfrm>
            <a:off x="1384236" y="3612370"/>
            <a:ext cx="6932180" cy="2408918"/>
          </a:xfrm>
        </p:spPr>
        <p:txBody>
          <a:bodyPr>
            <a:normAutofit/>
          </a:bodyPr>
          <a:lstStyle>
            <a:lvl1pPr>
              <a:defRPr sz="2400">
                <a:latin typeface="Minion Pro" pitchFamily="18" charset="0"/>
              </a:defRPr>
            </a:lvl1pPr>
          </a:lstStyle>
          <a:p>
            <a:pPr lvl="0"/>
            <a:r>
              <a:rPr lang="hu-HU" dirty="0" smtClean="0"/>
              <a:t>Erről szeretnék beszélni…</a:t>
            </a:r>
          </a:p>
          <a:p>
            <a:pPr lvl="0"/>
            <a:r>
              <a:rPr lang="hu-HU" dirty="0" smtClean="0"/>
              <a:t>meg erről…</a:t>
            </a:r>
          </a:p>
          <a:p>
            <a:pPr lvl="0"/>
            <a:r>
              <a:rPr lang="hu-HU" dirty="0" smtClean="0"/>
              <a:t>meg erről…</a:t>
            </a:r>
          </a:p>
          <a:p>
            <a:pPr lvl="0"/>
            <a:r>
              <a:rPr lang="hu-HU" dirty="0" smtClean="0"/>
              <a:t>de ezt itt csak nagyon röviden írom le.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981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8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10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27584" y="1628800"/>
            <a:ext cx="4176464" cy="432048"/>
          </a:xfrm>
          <a:solidFill>
            <a:srgbClr val="CC0066"/>
          </a:solidFill>
        </p:spPr>
        <p:txBody>
          <a:bodyPr>
            <a:noAutofit/>
          </a:bodyPr>
          <a:lstStyle>
            <a:lvl1pPr>
              <a:defRPr sz="2400" b="1" baseline="0">
                <a:solidFill>
                  <a:schemeClr val="bg1"/>
                </a:solidFill>
                <a:latin typeface="Minion Pro" pitchFamily="18" charset="0"/>
              </a:defRPr>
            </a:lvl1pPr>
          </a:lstStyle>
          <a:p>
            <a:r>
              <a:rPr lang="hu-HU" dirty="0" smtClean="0"/>
              <a:t>CÍM, CSUPA NAGYBETŰVEL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2276872"/>
            <a:ext cx="7056784" cy="4248472"/>
          </a:xfrm>
        </p:spPr>
        <p:txBody>
          <a:bodyPr>
            <a:normAutofit/>
          </a:bodyPr>
          <a:lstStyle>
            <a:lvl1pPr>
              <a:defRPr sz="2400">
                <a:latin typeface="Minion Pro" pitchFamily="18" charset="0"/>
              </a:defRPr>
            </a:lvl1pPr>
            <a:lvl2pPr>
              <a:defRPr sz="2000">
                <a:latin typeface="Minion Pro" pitchFamily="18" charset="0"/>
              </a:defRPr>
            </a:lvl2pPr>
            <a:lvl3pPr>
              <a:defRPr sz="1800">
                <a:latin typeface="Minion Pro" pitchFamily="18" charset="0"/>
              </a:defRPr>
            </a:lvl3pPr>
            <a:lvl4pPr>
              <a:defRPr sz="1600">
                <a:latin typeface="Minion Pro" pitchFamily="18" charset="0"/>
              </a:defRPr>
            </a:lvl4pPr>
            <a:lvl5pPr>
              <a:defRPr sz="1600">
                <a:latin typeface="Minion Pro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</p:spTree>
    <p:extLst>
      <p:ext uri="{BB962C8B-B14F-4D97-AF65-F5344CB8AC3E}">
        <p14:creationId xmlns:p14="http://schemas.microsoft.com/office/powerpoint/2010/main" val="258826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9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11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11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1475656" y="476672"/>
            <a:ext cx="3816424" cy="936104"/>
          </a:xfrm>
        </p:spPr>
        <p:txBody>
          <a:bodyPr>
            <a:noAutofit/>
          </a:bodyPr>
          <a:lstStyle>
            <a:lvl1pPr>
              <a:defRPr sz="2800" b="1" baseline="0">
                <a:latin typeface="Minion Pro" pitchFamily="18" charset="0"/>
              </a:defRPr>
            </a:lvl1pPr>
          </a:lstStyle>
          <a:p>
            <a:r>
              <a:rPr lang="hu-HU" dirty="0" smtClean="0"/>
              <a:t>Cím az alábbi </a:t>
            </a:r>
            <a:br>
              <a:rPr lang="hu-HU" dirty="0" smtClean="0"/>
            </a:br>
            <a:r>
              <a:rPr lang="hu-HU" dirty="0" smtClean="0"/>
              <a:t>mondanivalóhoz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/>
          <a:lstStyle>
            <a:lvl1pPr>
              <a:defRPr sz="2800">
                <a:latin typeface="Minion Pro" pitchFamily="18" charset="0"/>
              </a:defRPr>
            </a:lvl1pPr>
            <a:lvl2pPr>
              <a:defRPr sz="2400">
                <a:latin typeface="Minion Pro" pitchFamily="18" charset="0"/>
              </a:defRPr>
            </a:lvl2pPr>
            <a:lvl3pPr>
              <a:defRPr sz="2000">
                <a:latin typeface="Minion Pro" pitchFamily="18" charset="0"/>
              </a:defRPr>
            </a:lvl3pPr>
            <a:lvl4pPr>
              <a:defRPr sz="1800">
                <a:latin typeface="Minion Pro" pitchFamily="18" charset="0"/>
              </a:defRPr>
            </a:lvl4pPr>
            <a:lvl5pPr>
              <a:defRPr sz="1800">
                <a:latin typeface="Minion Pro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28256" cy="4925144"/>
          </a:xfrm>
        </p:spPr>
        <p:txBody>
          <a:bodyPr/>
          <a:lstStyle>
            <a:lvl1pPr>
              <a:defRPr sz="2800">
                <a:latin typeface="Minion Pro" pitchFamily="18" charset="0"/>
              </a:defRPr>
            </a:lvl1pPr>
            <a:lvl2pPr>
              <a:defRPr sz="2400">
                <a:latin typeface="Minion Pro" pitchFamily="18" charset="0"/>
              </a:defRPr>
            </a:lvl2pPr>
            <a:lvl3pPr>
              <a:defRPr sz="2000">
                <a:latin typeface="Minion Pro" pitchFamily="18" charset="0"/>
              </a:defRPr>
            </a:lvl3pPr>
            <a:lvl4pPr>
              <a:defRPr sz="1800">
                <a:latin typeface="Minion Pro" pitchFamily="18" charset="0"/>
              </a:defRPr>
            </a:lvl4pPr>
            <a:lvl5pPr>
              <a:defRPr sz="1800">
                <a:latin typeface="Minion Pro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361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11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13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4" name="Egyenes összekötő 13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16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7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9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</p:spTree>
    <p:extLst>
      <p:ext uri="{BB962C8B-B14F-4D97-AF65-F5344CB8AC3E}">
        <p14:creationId xmlns:p14="http://schemas.microsoft.com/office/powerpoint/2010/main" val="337781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6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8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Egyenes összekötő 8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</p:spTree>
    <p:extLst>
      <p:ext uri="{BB962C8B-B14F-4D97-AF65-F5344CB8AC3E}">
        <p14:creationId xmlns:p14="http://schemas.microsoft.com/office/powerpoint/2010/main" val="330065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9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11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11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5554" y="1811957"/>
            <a:ext cx="3008313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811957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88021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3210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 userDrawn="1"/>
        </p:nvSpPr>
        <p:spPr>
          <a:xfrm>
            <a:off x="0" y="-7590"/>
            <a:ext cx="9144000" cy="686559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Úk</a:t>
            </a:r>
            <a:endParaRPr lang="hu-HU" dirty="0"/>
          </a:p>
        </p:txBody>
      </p:sp>
      <p:sp>
        <p:nvSpPr>
          <p:cNvPr id="9" name="Háromszög 6"/>
          <p:cNvSpPr/>
          <p:nvPr userDrawn="1"/>
        </p:nvSpPr>
        <p:spPr>
          <a:xfrm>
            <a:off x="61575" y="185367"/>
            <a:ext cx="9023049" cy="6608961"/>
          </a:xfrm>
          <a:custGeom>
            <a:avLst/>
            <a:gdLst>
              <a:gd name="connsiteX0" fmla="*/ 828092 w 2716367"/>
              <a:gd name="connsiteY0" fmla="*/ 0 h 1656184"/>
              <a:gd name="connsiteX1" fmla="*/ 2440331 w 2716367"/>
              <a:gd name="connsiteY1" fmla="*/ 0 h 1656184"/>
              <a:gd name="connsiteX2" fmla="*/ 2716367 w 2716367"/>
              <a:gd name="connsiteY2" fmla="*/ 276036 h 1656184"/>
              <a:gd name="connsiteX3" fmla="*/ 2716367 w 2716367"/>
              <a:gd name="connsiteY3" fmla="*/ 1656184 h 1656184"/>
              <a:gd name="connsiteX4" fmla="*/ 0 w 2716367"/>
              <a:gd name="connsiteY4" fmla="*/ 1656184 h 1656184"/>
              <a:gd name="connsiteX5" fmla="*/ 0 w 2716367"/>
              <a:gd name="connsiteY5" fmla="*/ 828092 h 1656184"/>
              <a:gd name="connsiteX6" fmla="*/ 828092 w 2716367"/>
              <a:gd name="connsiteY6" fmla="*/ 0 h 1656184"/>
              <a:gd name="connsiteX0" fmla="*/ 828092 w 3545042"/>
              <a:gd name="connsiteY0" fmla="*/ 0 h 1656184"/>
              <a:gd name="connsiteX1" fmla="*/ 2440331 w 3545042"/>
              <a:gd name="connsiteY1" fmla="*/ 0 h 1656184"/>
              <a:gd name="connsiteX2" fmla="*/ 3545042 w 3545042"/>
              <a:gd name="connsiteY2" fmla="*/ 256986 h 1656184"/>
              <a:gd name="connsiteX3" fmla="*/ 2716367 w 3545042"/>
              <a:gd name="connsiteY3" fmla="*/ 1656184 h 1656184"/>
              <a:gd name="connsiteX4" fmla="*/ 0 w 3545042"/>
              <a:gd name="connsiteY4" fmla="*/ 1656184 h 1656184"/>
              <a:gd name="connsiteX5" fmla="*/ 0 w 3545042"/>
              <a:gd name="connsiteY5" fmla="*/ 828092 h 1656184"/>
              <a:gd name="connsiteX6" fmla="*/ 828092 w 3545042"/>
              <a:gd name="connsiteY6" fmla="*/ 0 h 1656184"/>
              <a:gd name="connsiteX0" fmla="*/ 3047417 w 5764367"/>
              <a:gd name="connsiteY0" fmla="*/ 0 h 5028034"/>
              <a:gd name="connsiteX1" fmla="*/ 4659656 w 5764367"/>
              <a:gd name="connsiteY1" fmla="*/ 0 h 5028034"/>
              <a:gd name="connsiteX2" fmla="*/ 5764367 w 5764367"/>
              <a:gd name="connsiteY2" fmla="*/ 256986 h 5028034"/>
              <a:gd name="connsiteX3" fmla="*/ 4935692 w 5764367"/>
              <a:gd name="connsiteY3" fmla="*/ 1656184 h 5028034"/>
              <a:gd name="connsiteX4" fmla="*/ 0 w 5764367"/>
              <a:gd name="connsiteY4" fmla="*/ 5028034 h 5028034"/>
              <a:gd name="connsiteX5" fmla="*/ 2219325 w 5764367"/>
              <a:gd name="connsiteY5" fmla="*/ 828092 h 5028034"/>
              <a:gd name="connsiteX6" fmla="*/ 3047417 w 5764367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2219325 w 9050492"/>
              <a:gd name="connsiteY5" fmla="*/ 828092 h 5028034"/>
              <a:gd name="connsiteX6" fmla="*/ 3047417 w 9050492"/>
              <a:gd name="connsiteY6" fmla="*/ 0 h 5028034"/>
              <a:gd name="connsiteX0" fmla="*/ 3047417 w 9050492"/>
              <a:gd name="connsiteY0" fmla="*/ 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047417 w 9050492"/>
              <a:gd name="connsiteY6" fmla="*/ 0 h 5028034"/>
              <a:gd name="connsiteX0" fmla="*/ 4123742 w 9050492"/>
              <a:gd name="connsiteY0" fmla="*/ 27432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4123742 w 9050492"/>
              <a:gd name="connsiteY6" fmla="*/ 27432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5764367 w 9050492"/>
              <a:gd name="connsiteY2" fmla="*/ 256986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1638300 h 5028034"/>
              <a:gd name="connsiteX1" fmla="*/ 4659656 w 9050492"/>
              <a:gd name="connsiteY1" fmla="*/ 0 h 5028034"/>
              <a:gd name="connsiteX2" fmla="*/ 9021917 w 9050492"/>
              <a:gd name="connsiteY2" fmla="*/ 3428811 h 5028034"/>
              <a:gd name="connsiteX3" fmla="*/ 9050492 w 9050492"/>
              <a:gd name="connsiteY3" fmla="*/ 5028034 h 5028034"/>
              <a:gd name="connsiteX4" fmla="*/ 0 w 9050492"/>
              <a:gd name="connsiteY4" fmla="*/ 5028034 h 5028034"/>
              <a:gd name="connsiteX5" fmla="*/ 0 w 9050492"/>
              <a:gd name="connsiteY5" fmla="*/ 3466517 h 5028034"/>
              <a:gd name="connsiteX6" fmla="*/ 3723692 w 9050492"/>
              <a:gd name="connsiteY6" fmla="*/ 1638300 h 5028034"/>
              <a:gd name="connsiteX0" fmla="*/ 3723692 w 9050492"/>
              <a:gd name="connsiteY0" fmla="*/ 0 h 3389734"/>
              <a:gd name="connsiteX1" fmla="*/ 5850281 w 9050492"/>
              <a:gd name="connsiteY1" fmla="*/ 2952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23692 w 9050492"/>
              <a:gd name="connsiteY0" fmla="*/ 0 h 3389734"/>
              <a:gd name="connsiteX1" fmla="*/ 5574056 w 9050492"/>
              <a:gd name="connsiteY1" fmla="*/ 28575 h 3389734"/>
              <a:gd name="connsiteX2" fmla="*/ 9021917 w 9050492"/>
              <a:gd name="connsiteY2" fmla="*/ 1790511 h 3389734"/>
              <a:gd name="connsiteX3" fmla="*/ 9050492 w 9050492"/>
              <a:gd name="connsiteY3" fmla="*/ 3389734 h 3389734"/>
              <a:gd name="connsiteX4" fmla="*/ 0 w 9050492"/>
              <a:gd name="connsiteY4" fmla="*/ 3389734 h 3389734"/>
              <a:gd name="connsiteX5" fmla="*/ 0 w 9050492"/>
              <a:gd name="connsiteY5" fmla="*/ 1828217 h 3389734"/>
              <a:gd name="connsiteX6" fmla="*/ 3723692 w 9050492"/>
              <a:gd name="connsiteY6" fmla="*/ 0 h 3389734"/>
              <a:gd name="connsiteX0" fmla="*/ 3761792 w 9050492"/>
              <a:gd name="connsiteY0" fmla="*/ 0 h 3427834"/>
              <a:gd name="connsiteX1" fmla="*/ 5574056 w 9050492"/>
              <a:gd name="connsiteY1" fmla="*/ 66675 h 3427834"/>
              <a:gd name="connsiteX2" fmla="*/ 9021917 w 9050492"/>
              <a:gd name="connsiteY2" fmla="*/ 1828611 h 3427834"/>
              <a:gd name="connsiteX3" fmla="*/ 9050492 w 9050492"/>
              <a:gd name="connsiteY3" fmla="*/ 3427834 h 3427834"/>
              <a:gd name="connsiteX4" fmla="*/ 0 w 9050492"/>
              <a:gd name="connsiteY4" fmla="*/ 3427834 h 3427834"/>
              <a:gd name="connsiteX5" fmla="*/ 0 w 9050492"/>
              <a:gd name="connsiteY5" fmla="*/ 1866317 h 3427834"/>
              <a:gd name="connsiteX6" fmla="*/ 3761792 w 9050492"/>
              <a:gd name="connsiteY6" fmla="*/ 0 h 3427834"/>
              <a:gd name="connsiteX0" fmla="*/ 3761792 w 9050492"/>
              <a:gd name="connsiteY0" fmla="*/ 202860 h 3630694"/>
              <a:gd name="connsiteX1" fmla="*/ 5574056 w 9050492"/>
              <a:gd name="connsiteY1" fmla="*/ 269535 h 3630694"/>
              <a:gd name="connsiteX2" fmla="*/ 9021917 w 9050492"/>
              <a:gd name="connsiteY2" fmla="*/ 2031471 h 3630694"/>
              <a:gd name="connsiteX3" fmla="*/ 9050492 w 9050492"/>
              <a:gd name="connsiteY3" fmla="*/ 3630694 h 3630694"/>
              <a:gd name="connsiteX4" fmla="*/ 0 w 9050492"/>
              <a:gd name="connsiteY4" fmla="*/ 3630694 h 3630694"/>
              <a:gd name="connsiteX5" fmla="*/ 0 w 9050492"/>
              <a:gd name="connsiteY5" fmla="*/ 2069177 h 3630694"/>
              <a:gd name="connsiteX6" fmla="*/ 3761792 w 9050492"/>
              <a:gd name="connsiteY6" fmla="*/ 202860 h 3630694"/>
              <a:gd name="connsiteX0" fmla="*/ 3761792 w 9050492"/>
              <a:gd name="connsiteY0" fmla="*/ 294347 h 3722181"/>
              <a:gd name="connsiteX1" fmla="*/ 5574056 w 9050492"/>
              <a:gd name="connsiteY1" fmla="*/ 361022 h 3722181"/>
              <a:gd name="connsiteX2" fmla="*/ 9021917 w 9050492"/>
              <a:gd name="connsiteY2" fmla="*/ 2122958 h 3722181"/>
              <a:gd name="connsiteX3" fmla="*/ 9050492 w 9050492"/>
              <a:gd name="connsiteY3" fmla="*/ 3722181 h 3722181"/>
              <a:gd name="connsiteX4" fmla="*/ 0 w 9050492"/>
              <a:gd name="connsiteY4" fmla="*/ 3722181 h 3722181"/>
              <a:gd name="connsiteX5" fmla="*/ 0 w 9050492"/>
              <a:gd name="connsiteY5" fmla="*/ 2160664 h 3722181"/>
              <a:gd name="connsiteX6" fmla="*/ 3761792 w 9050492"/>
              <a:gd name="connsiteY6" fmla="*/ 294347 h 3722181"/>
              <a:gd name="connsiteX0" fmla="*/ 3761792 w 9050492"/>
              <a:gd name="connsiteY0" fmla="*/ 258901 h 3686735"/>
              <a:gd name="connsiteX1" fmla="*/ 5574056 w 9050492"/>
              <a:gd name="connsiteY1" fmla="*/ 325576 h 3686735"/>
              <a:gd name="connsiteX2" fmla="*/ 9021917 w 9050492"/>
              <a:gd name="connsiteY2" fmla="*/ 2087512 h 3686735"/>
              <a:gd name="connsiteX3" fmla="*/ 9050492 w 9050492"/>
              <a:gd name="connsiteY3" fmla="*/ 3686735 h 3686735"/>
              <a:gd name="connsiteX4" fmla="*/ 0 w 9050492"/>
              <a:gd name="connsiteY4" fmla="*/ 3686735 h 3686735"/>
              <a:gd name="connsiteX5" fmla="*/ 0 w 9050492"/>
              <a:gd name="connsiteY5" fmla="*/ 2125218 h 3686735"/>
              <a:gd name="connsiteX6" fmla="*/ 3761792 w 9050492"/>
              <a:gd name="connsiteY6" fmla="*/ 258901 h 3686735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0 w 9050492"/>
              <a:gd name="connsiteY5" fmla="*/ 2144827 h 3706344"/>
              <a:gd name="connsiteX6" fmla="*/ 3761792 w 9050492"/>
              <a:gd name="connsiteY6" fmla="*/ 278510 h 3706344"/>
              <a:gd name="connsiteX0" fmla="*/ 3761792 w 9050492"/>
              <a:gd name="connsiteY0" fmla="*/ 278510 h 3706344"/>
              <a:gd name="connsiteX1" fmla="*/ 5574056 w 9050492"/>
              <a:gd name="connsiteY1" fmla="*/ 345185 h 3706344"/>
              <a:gd name="connsiteX2" fmla="*/ 9021917 w 9050492"/>
              <a:gd name="connsiteY2" fmla="*/ 2107121 h 3706344"/>
              <a:gd name="connsiteX3" fmla="*/ 9050492 w 9050492"/>
              <a:gd name="connsiteY3" fmla="*/ 3706344 h 3706344"/>
              <a:gd name="connsiteX4" fmla="*/ 0 w 9050492"/>
              <a:gd name="connsiteY4" fmla="*/ 3706344 h 3706344"/>
              <a:gd name="connsiteX5" fmla="*/ 23813 w 9050492"/>
              <a:gd name="connsiteY5" fmla="*/ 2082914 h 3706344"/>
              <a:gd name="connsiteX6" fmla="*/ 3761792 w 9050492"/>
              <a:gd name="connsiteY6" fmla="*/ 278510 h 3706344"/>
              <a:gd name="connsiteX0" fmla="*/ 3737979 w 9026679"/>
              <a:gd name="connsiteY0" fmla="*/ 278510 h 3706344"/>
              <a:gd name="connsiteX1" fmla="*/ 5550243 w 9026679"/>
              <a:gd name="connsiteY1" fmla="*/ 345185 h 3706344"/>
              <a:gd name="connsiteX2" fmla="*/ 8998104 w 9026679"/>
              <a:gd name="connsiteY2" fmla="*/ 2107121 h 3706344"/>
              <a:gd name="connsiteX3" fmla="*/ 9026679 w 9026679"/>
              <a:gd name="connsiteY3" fmla="*/ 3706344 h 3706344"/>
              <a:gd name="connsiteX4" fmla="*/ 57149 w 9026679"/>
              <a:gd name="connsiteY4" fmla="*/ 3687294 h 3706344"/>
              <a:gd name="connsiteX5" fmla="*/ 0 w 9026679"/>
              <a:gd name="connsiteY5" fmla="*/ 2082914 h 3706344"/>
              <a:gd name="connsiteX6" fmla="*/ 3737979 w 9026679"/>
              <a:gd name="connsiteY6" fmla="*/ 278510 h 3706344"/>
              <a:gd name="connsiteX0" fmla="*/ 3742743 w 9031443"/>
              <a:gd name="connsiteY0" fmla="*/ 278510 h 3706344"/>
              <a:gd name="connsiteX1" fmla="*/ 5555007 w 9031443"/>
              <a:gd name="connsiteY1" fmla="*/ 345185 h 3706344"/>
              <a:gd name="connsiteX2" fmla="*/ 9002868 w 9031443"/>
              <a:gd name="connsiteY2" fmla="*/ 2107121 h 3706344"/>
              <a:gd name="connsiteX3" fmla="*/ 9031443 w 9031443"/>
              <a:gd name="connsiteY3" fmla="*/ 3706344 h 3706344"/>
              <a:gd name="connsiteX4" fmla="*/ 0 w 9031443"/>
              <a:gd name="connsiteY4" fmla="*/ 3692057 h 3706344"/>
              <a:gd name="connsiteX5" fmla="*/ 4764 w 9031443"/>
              <a:gd name="connsiteY5" fmla="*/ 2082914 h 3706344"/>
              <a:gd name="connsiteX6" fmla="*/ 3742743 w 9031443"/>
              <a:gd name="connsiteY6" fmla="*/ 278510 h 3706344"/>
              <a:gd name="connsiteX0" fmla="*/ 3742743 w 9002868"/>
              <a:gd name="connsiteY0" fmla="*/ 278510 h 3692057"/>
              <a:gd name="connsiteX1" fmla="*/ 5555007 w 9002868"/>
              <a:gd name="connsiteY1" fmla="*/ 345185 h 3692057"/>
              <a:gd name="connsiteX2" fmla="*/ 9002868 w 9002868"/>
              <a:gd name="connsiteY2" fmla="*/ 2107121 h 3692057"/>
              <a:gd name="connsiteX3" fmla="*/ 8960005 w 9002868"/>
              <a:gd name="connsiteY3" fmla="*/ 3668244 h 3692057"/>
              <a:gd name="connsiteX4" fmla="*/ 0 w 9002868"/>
              <a:gd name="connsiteY4" fmla="*/ 3692057 h 3692057"/>
              <a:gd name="connsiteX5" fmla="*/ 4764 w 9002868"/>
              <a:gd name="connsiteY5" fmla="*/ 2082914 h 3692057"/>
              <a:gd name="connsiteX6" fmla="*/ 3742743 w 9002868"/>
              <a:gd name="connsiteY6" fmla="*/ 278510 h 3692057"/>
              <a:gd name="connsiteX0" fmla="*/ 3742743 w 9017155"/>
              <a:gd name="connsiteY0" fmla="*/ 278510 h 3692057"/>
              <a:gd name="connsiteX1" fmla="*/ 5555007 w 9017155"/>
              <a:gd name="connsiteY1" fmla="*/ 345185 h 3692057"/>
              <a:gd name="connsiteX2" fmla="*/ 9002868 w 9017155"/>
              <a:gd name="connsiteY2" fmla="*/ 2107121 h 3692057"/>
              <a:gd name="connsiteX3" fmla="*/ 9017155 w 9017155"/>
              <a:gd name="connsiteY3" fmla="*/ 3687294 h 3692057"/>
              <a:gd name="connsiteX4" fmla="*/ 0 w 9017155"/>
              <a:gd name="connsiteY4" fmla="*/ 3692057 h 3692057"/>
              <a:gd name="connsiteX5" fmla="*/ 4764 w 9017155"/>
              <a:gd name="connsiteY5" fmla="*/ 2082914 h 3692057"/>
              <a:gd name="connsiteX6" fmla="*/ 3742743 w 9017155"/>
              <a:gd name="connsiteY6" fmla="*/ 278510 h 3692057"/>
              <a:gd name="connsiteX0" fmla="*/ 3742743 w 9045730"/>
              <a:gd name="connsiteY0" fmla="*/ 278510 h 5058894"/>
              <a:gd name="connsiteX1" fmla="*/ 5555007 w 9045730"/>
              <a:gd name="connsiteY1" fmla="*/ 345185 h 5058894"/>
              <a:gd name="connsiteX2" fmla="*/ 9002868 w 9045730"/>
              <a:gd name="connsiteY2" fmla="*/ 2107121 h 5058894"/>
              <a:gd name="connsiteX3" fmla="*/ 9045730 w 9045730"/>
              <a:gd name="connsiteY3" fmla="*/ 5058894 h 5058894"/>
              <a:gd name="connsiteX4" fmla="*/ 0 w 9045730"/>
              <a:gd name="connsiteY4" fmla="*/ 3692057 h 5058894"/>
              <a:gd name="connsiteX5" fmla="*/ 4764 w 9045730"/>
              <a:gd name="connsiteY5" fmla="*/ 2082914 h 5058894"/>
              <a:gd name="connsiteX6" fmla="*/ 3742743 w 9045730"/>
              <a:gd name="connsiteY6" fmla="*/ 278510 h 5058894"/>
              <a:gd name="connsiteX0" fmla="*/ 3752268 w 9055255"/>
              <a:gd name="connsiteY0" fmla="*/ 278510 h 5063657"/>
              <a:gd name="connsiteX1" fmla="*/ 5564532 w 9055255"/>
              <a:gd name="connsiteY1" fmla="*/ 345185 h 5063657"/>
              <a:gd name="connsiteX2" fmla="*/ 9012393 w 9055255"/>
              <a:gd name="connsiteY2" fmla="*/ 2107121 h 5063657"/>
              <a:gd name="connsiteX3" fmla="*/ 9055255 w 9055255"/>
              <a:gd name="connsiteY3" fmla="*/ 5058894 h 5063657"/>
              <a:gd name="connsiteX4" fmla="*/ 0 w 9055255"/>
              <a:gd name="connsiteY4" fmla="*/ 5063657 h 5063657"/>
              <a:gd name="connsiteX5" fmla="*/ 14289 w 9055255"/>
              <a:gd name="connsiteY5" fmla="*/ 2082914 h 5063657"/>
              <a:gd name="connsiteX6" fmla="*/ 3752268 w 9055255"/>
              <a:gd name="connsiteY6" fmla="*/ 278510 h 5063657"/>
              <a:gd name="connsiteX0" fmla="*/ 3752268 w 9026680"/>
              <a:gd name="connsiteY0" fmla="*/ 278510 h 6459069"/>
              <a:gd name="connsiteX1" fmla="*/ 5564532 w 9026680"/>
              <a:gd name="connsiteY1" fmla="*/ 345185 h 6459069"/>
              <a:gd name="connsiteX2" fmla="*/ 9012393 w 9026680"/>
              <a:gd name="connsiteY2" fmla="*/ 2107121 h 6459069"/>
              <a:gd name="connsiteX3" fmla="*/ 9026680 w 9026680"/>
              <a:gd name="connsiteY3" fmla="*/ 6459069 h 6459069"/>
              <a:gd name="connsiteX4" fmla="*/ 0 w 9026680"/>
              <a:gd name="connsiteY4" fmla="*/ 5063657 h 6459069"/>
              <a:gd name="connsiteX5" fmla="*/ 14289 w 9026680"/>
              <a:gd name="connsiteY5" fmla="*/ 2082914 h 6459069"/>
              <a:gd name="connsiteX6" fmla="*/ 3752268 w 9026680"/>
              <a:gd name="connsiteY6" fmla="*/ 278510 h 6459069"/>
              <a:gd name="connsiteX0" fmla="*/ 3742743 w 9017155"/>
              <a:gd name="connsiteY0" fmla="*/ 278510 h 6482882"/>
              <a:gd name="connsiteX1" fmla="*/ 5555007 w 9017155"/>
              <a:gd name="connsiteY1" fmla="*/ 345185 h 6482882"/>
              <a:gd name="connsiteX2" fmla="*/ 9002868 w 9017155"/>
              <a:gd name="connsiteY2" fmla="*/ 2107121 h 6482882"/>
              <a:gd name="connsiteX3" fmla="*/ 9017155 w 9017155"/>
              <a:gd name="connsiteY3" fmla="*/ 6459069 h 6482882"/>
              <a:gd name="connsiteX4" fmla="*/ 0 w 9017155"/>
              <a:gd name="connsiteY4" fmla="*/ 6482882 h 6482882"/>
              <a:gd name="connsiteX5" fmla="*/ 4764 w 9017155"/>
              <a:gd name="connsiteY5" fmla="*/ 2082914 h 6482882"/>
              <a:gd name="connsiteX6" fmla="*/ 3742743 w 9017155"/>
              <a:gd name="connsiteY6" fmla="*/ 278510 h 6482882"/>
              <a:gd name="connsiteX0" fmla="*/ 3142668 w 9017155"/>
              <a:gd name="connsiteY0" fmla="*/ 310891 h 6448588"/>
              <a:gd name="connsiteX1" fmla="*/ 5555007 w 9017155"/>
              <a:gd name="connsiteY1" fmla="*/ 310891 h 6448588"/>
              <a:gd name="connsiteX2" fmla="*/ 9002868 w 9017155"/>
              <a:gd name="connsiteY2" fmla="*/ 2072827 h 6448588"/>
              <a:gd name="connsiteX3" fmla="*/ 9017155 w 9017155"/>
              <a:gd name="connsiteY3" fmla="*/ 6424775 h 6448588"/>
              <a:gd name="connsiteX4" fmla="*/ 0 w 9017155"/>
              <a:gd name="connsiteY4" fmla="*/ 6448588 h 6448588"/>
              <a:gd name="connsiteX5" fmla="*/ 4764 w 9017155"/>
              <a:gd name="connsiteY5" fmla="*/ 2048620 h 6448588"/>
              <a:gd name="connsiteX6" fmla="*/ 3142668 w 9017155"/>
              <a:gd name="connsiteY6" fmla="*/ 310891 h 6448588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2079556 h 6479524"/>
              <a:gd name="connsiteX6" fmla="*/ 3142668 w 9017155"/>
              <a:gd name="connsiteY6" fmla="*/ 341827 h 6479524"/>
              <a:gd name="connsiteX0" fmla="*/ 3142668 w 9017155"/>
              <a:gd name="connsiteY0" fmla="*/ 341827 h 6479524"/>
              <a:gd name="connsiteX1" fmla="*/ 4888257 w 9017155"/>
              <a:gd name="connsiteY1" fmla="*/ 284677 h 6479524"/>
              <a:gd name="connsiteX2" fmla="*/ 9002868 w 9017155"/>
              <a:gd name="connsiteY2" fmla="*/ 2103763 h 6479524"/>
              <a:gd name="connsiteX3" fmla="*/ 9017155 w 9017155"/>
              <a:gd name="connsiteY3" fmla="*/ 6455711 h 6479524"/>
              <a:gd name="connsiteX4" fmla="*/ 0 w 9017155"/>
              <a:gd name="connsiteY4" fmla="*/ 6479524 h 6479524"/>
              <a:gd name="connsiteX5" fmla="*/ 4764 w 9017155"/>
              <a:gd name="connsiteY5" fmla="*/ 1085257 h 6479524"/>
              <a:gd name="connsiteX6" fmla="*/ 3142668 w 9017155"/>
              <a:gd name="connsiteY6" fmla="*/ 341827 h 6479524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4764 w 9017155"/>
              <a:gd name="connsiteY5" fmla="*/ 1244003 h 6638270"/>
              <a:gd name="connsiteX6" fmla="*/ 2547864 w 9017155"/>
              <a:gd name="connsiteY6" fmla="*/ 216487 h 6638270"/>
              <a:gd name="connsiteX0" fmla="*/ 2547864 w 9017155"/>
              <a:gd name="connsiteY0" fmla="*/ 216487 h 6638270"/>
              <a:gd name="connsiteX1" fmla="*/ 4888257 w 9017155"/>
              <a:gd name="connsiteY1" fmla="*/ 443423 h 6638270"/>
              <a:gd name="connsiteX2" fmla="*/ 9002868 w 9017155"/>
              <a:gd name="connsiteY2" fmla="*/ 2262509 h 6638270"/>
              <a:gd name="connsiteX3" fmla="*/ 9017155 w 9017155"/>
              <a:gd name="connsiteY3" fmla="*/ 6614457 h 6638270"/>
              <a:gd name="connsiteX4" fmla="*/ 0 w 9017155"/>
              <a:gd name="connsiteY4" fmla="*/ 6638270 h 6638270"/>
              <a:gd name="connsiteX5" fmla="*/ 22520 w 9017155"/>
              <a:gd name="connsiteY5" fmla="*/ 1421556 h 6638270"/>
              <a:gd name="connsiteX6" fmla="*/ 2547864 w 9017155"/>
              <a:gd name="connsiteY6" fmla="*/ 216487 h 6638270"/>
              <a:gd name="connsiteX0" fmla="*/ 2553758 w 9023049"/>
              <a:gd name="connsiteY0" fmla="*/ 216487 h 6638270"/>
              <a:gd name="connsiteX1" fmla="*/ 4894151 w 9023049"/>
              <a:gd name="connsiteY1" fmla="*/ 443423 h 6638270"/>
              <a:gd name="connsiteX2" fmla="*/ 9008762 w 9023049"/>
              <a:gd name="connsiteY2" fmla="*/ 2262509 h 6638270"/>
              <a:gd name="connsiteX3" fmla="*/ 9023049 w 9023049"/>
              <a:gd name="connsiteY3" fmla="*/ 6614457 h 6638270"/>
              <a:gd name="connsiteX4" fmla="*/ 5894 w 9023049"/>
              <a:gd name="connsiteY4" fmla="*/ 6638270 h 6638270"/>
              <a:gd name="connsiteX5" fmla="*/ 1781 w 9023049"/>
              <a:gd name="connsiteY5" fmla="*/ 1430434 h 6638270"/>
              <a:gd name="connsiteX6" fmla="*/ 2553758 w 9023049"/>
              <a:gd name="connsiteY6" fmla="*/ 216487 h 6638270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9008762 w 9023049"/>
              <a:gd name="connsiteY2" fmla="*/ 2233200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  <a:gd name="connsiteX0" fmla="*/ 2420593 w 9023049"/>
              <a:gd name="connsiteY0" fmla="*/ 231567 h 6608961"/>
              <a:gd name="connsiteX1" fmla="*/ 4894151 w 9023049"/>
              <a:gd name="connsiteY1" fmla="*/ 414114 h 6608961"/>
              <a:gd name="connsiteX2" fmla="*/ 8999884 w 9023049"/>
              <a:gd name="connsiteY2" fmla="*/ 2073402 h 6608961"/>
              <a:gd name="connsiteX3" fmla="*/ 9023049 w 9023049"/>
              <a:gd name="connsiteY3" fmla="*/ 6585148 h 6608961"/>
              <a:gd name="connsiteX4" fmla="*/ 5894 w 9023049"/>
              <a:gd name="connsiteY4" fmla="*/ 6608961 h 6608961"/>
              <a:gd name="connsiteX5" fmla="*/ 1781 w 9023049"/>
              <a:gd name="connsiteY5" fmla="*/ 1401125 h 6608961"/>
              <a:gd name="connsiteX6" fmla="*/ 2420593 w 9023049"/>
              <a:gd name="connsiteY6" fmla="*/ 231567 h 6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23049" h="6608961">
                <a:moveTo>
                  <a:pt x="2420593" y="231567"/>
                </a:moveTo>
                <a:cubicBezTo>
                  <a:pt x="3177081" y="-165308"/>
                  <a:pt x="4061463" y="-17686"/>
                  <a:pt x="4894151" y="414114"/>
                </a:cubicBezTo>
                <a:lnTo>
                  <a:pt x="8999884" y="2073402"/>
                </a:lnTo>
                <a:cubicBezTo>
                  <a:pt x="9004646" y="3524051"/>
                  <a:pt x="9018287" y="5134499"/>
                  <a:pt x="9023049" y="6585148"/>
                </a:cubicBezTo>
                <a:lnTo>
                  <a:pt x="5894" y="6608961"/>
                </a:lnTo>
                <a:cubicBezTo>
                  <a:pt x="13401" y="4870056"/>
                  <a:pt x="-5726" y="3140030"/>
                  <a:pt x="1781" y="1401125"/>
                </a:cubicBezTo>
                <a:lnTo>
                  <a:pt x="2420593" y="2315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latin typeface="Minion Pro" pitchFamily="18" charset="0"/>
            </a:endParaRPr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09" y="260648"/>
            <a:ext cx="1525463" cy="617814"/>
          </a:xfrm>
          <a:prstGeom prst="rect">
            <a:avLst/>
          </a:prstGeom>
        </p:spPr>
      </p:pic>
      <p:sp>
        <p:nvSpPr>
          <p:cNvPr id="11" name="Egy oldalon két sarkán levágott téglalap 7"/>
          <p:cNvSpPr/>
          <p:nvPr userDrawn="1"/>
        </p:nvSpPr>
        <p:spPr>
          <a:xfrm rot="10800000">
            <a:off x="147506" y="138068"/>
            <a:ext cx="1832205" cy="409708"/>
          </a:xfrm>
          <a:custGeom>
            <a:avLst/>
            <a:gdLst>
              <a:gd name="connsiteX0" fmla="*/ 120016 w 1552218"/>
              <a:gd name="connsiteY0" fmla="*/ 0 h 720080"/>
              <a:gd name="connsiteX1" fmla="*/ 1432202 w 1552218"/>
              <a:gd name="connsiteY1" fmla="*/ 0 h 720080"/>
              <a:gd name="connsiteX2" fmla="*/ 1552218 w 1552218"/>
              <a:gd name="connsiteY2" fmla="*/ 120016 h 720080"/>
              <a:gd name="connsiteX3" fmla="*/ 1552218 w 1552218"/>
              <a:gd name="connsiteY3" fmla="*/ 720080 h 720080"/>
              <a:gd name="connsiteX4" fmla="*/ 1552218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720080 h 720080"/>
              <a:gd name="connsiteX7" fmla="*/ 0 w 1552218"/>
              <a:gd name="connsiteY7" fmla="*/ 120016 h 720080"/>
              <a:gd name="connsiteX8" fmla="*/ 120016 w 1552218"/>
              <a:gd name="connsiteY8" fmla="*/ 0 h 720080"/>
              <a:gd name="connsiteX0" fmla="*/ 120016 w 1552218"/>
              <a:gd name="connsiteY0" fmla="*/ 0 h 720080"/>
              <a:gd name="connsiteX1" fmla="*/ 1552218 w 1552218"/>
              <a:gd name="connsiteY1" fmla="*/ 120016 h 720080"/>
              <a:gd name="connsiteX2" fmla="*/ 1552218 w 1552218"/>
              <a:gd name="connsiteY2" fmla="*/ 720080 h 720080"/>
              <a:gd name="connsiteX3" fmla="*/ 1552218 w 1552218"/>
              <a:gd name="connsiteY3" fmla="*/ 720080 h 720080"/>
              <a:gd name="connsiteX4" fmla="*/ 0 w 1552218"/>
              <a:gd name="connsiteY4" fmla="*/ 720080 h 720080"/>
              <a:gd name="connsiteX5" fmla="*/ 0 w 1552218"/>
              <a:gd name="connsiteY5" fmla="*/ 720080 h 720080"/>
              <a:gd name="connsiteX6" fmla="*/ 0 w 1552218"/>
              <a:gd name="connsiteY6" fmla="*/ 120016 h 720080"/>
              <a:gd name="connsiteX7" fmla="*/ 120016 w 1552218"/>
              <a:gd name="connsiteY7" fmla="*/ 0 h 720080"/>
              <a:gd name="connsiteX0" fmla="*/ 805816 w 1552218"/>
              <a:gd name="connsiteY0" fmla="*/ 0 h 722461"/>
              <a:gd name="connsiteX1" fmla="*/ 1552218 w 1552218"/>
              <a:gd name="connsiteY1" fmla="*/ 122397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0 w 1552218"/>
              <a:gd name="connsiteY6" fmla="*/ 122397 h 722461"/>
              <a:gd name="connsiteX7" fmla="*/ 805816 w 1552218"/>
              <a:gd name="connsiteY7" fmla="*/ 0 h 722461"/>
              <a:gd name="connsiteX0" fmla="*/ 805816 w 1552218"/>
              <a:gd name="connsiteY0" fmla="*/ 0 h 722461"/>
              <a:gd name="connsiteX1" fmla="*/ 885468 w 1552218"/>
              <a:gd name="connsiteY1" fmla="*/ 415291 h 722461"/>
              <a:gd name="connsiteX2" fmla="*/ 1552218 w 1552218"/>
              <a:gd name="connsiteY2" fmla="*/ 722461 h 722461"/>
              <a:gd name="connsiteX3" fmla="*/ 1552218 w 1552218"/>
              <a:gd name="connsiteY3" fmla="*/ 722461 h 722461"/>
              <a:gd name="connsiteX4" fmla="*/ 0 w 1552218"/>
              <a:gd name="connsiteY4" fmla="*/ 722461 h 722461"/>
              <a:gd name="connsiteX5" fmla="*/ 0 w 1552218"/>
              <a:gd name="connsiteY5" fmla="*/ 722461 h 722461"/>
              <a:gd name="connsiteX6" fmla="*/ 571500 w 1552218"/>
              <a:gd name="connsiteY6" fmla="*/ 427197 h 722461"/>
              <a:gd name="connsiteX7" fmla="*/ 805816 w 1552218"/>
              <a:gd name="connsiteY7" fmla="*/ 0 h 722461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41522 w 1552218"/>
              <a:gd name="connsiteY0" fmla="*/ 0 h 441474"/>
              <a:gd name="connsiteX1" fmla="*/ 885468 w 1552218"/>
              <a:gd name="connsiteY1" fmla="*/ 134304 h 441474"/>
              <a:gd name="connsiteX2" fmla="*/ 1552218 w 1552218"/>
              <a:gd name="connsiteY2" fmla="*/ 441474 h 441474"/>
              <a:gd name="connsiteX3" fmla="*/ 1552218 w 1552218"/>
              <a:gd name="connsiteY3" fmla="*/ 441474 h 441474"/>
              <a:gd name="connsiteX4" fmla="*/ 0 w 1552218"/>
              <a:gd name="connsiteY4" fmla="*/ 441474 h 441474"/>
              <a:gd name="connsiteX5" fmla="*/ 0 w 1552218"/>
              <a:gd name="connsiteY5" fmla="*/ 441474 h 441474"/>
              <a:gd name="connsiteX6" fmla="*/ 571500 w 1552218"/>
              <a:gd name="connsiteY6" fmla="*/ 146210 h 441474"/>
              <a:gd name="connsiteX7" fmla="*/ 741522 w 1552218"/>
              <a:gd name="connsiteY7" fmla="*/ 0 h 441474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71500 w 1552218"/>
              <a:gd name="connsiteY6" fmla="*/ 652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885468 w 1552218"/>
              <a:gd name="connsiteY1" fmla="*/ 53341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566738 w 1552218"/>
              <a:gd name="connsiteY6" fmla="*/ 55722 h 360511"/>
              <a:gd name="connsiteX7" fmla="*/ 715328 w 1552218"/>
              <a:gd name="connsiteY7" fmla="*/ 0 h 360511"/>
              <a:gd name="connsiteX0" fmla="*/ 715328 w 1552218"/>
              <a:gd name="connsiteY0" fmla="*/ 17 h 360528"/>
              <a:gd name="connsiteX1" fmla="*/ 885468 w 1552218"/>
              <a:gd name="connsiteY1" fmla="*/ 53358 h 360528"/>
              <a:gd name="connsiteX2" fmla="*/ 1552218 w 1552218"/>
              <a:gd name="connsiteY2" fmla="*/ 360528 h 360528"/>
              <a:gd name="connsiteX3" fmla="*/ 1552218 w 1552218"/>
              <a:gd name="connsiteY3" fmla="*/ 360528 h 360528"/>
              <a:gd name="connsiteX4" fmla="*/ 0 w 1552218"/>
              <a:gd name="connsiteY4" fmla="*/ 360528 h 360528"/>
              <a:gd name="connsiteX5" fmla="*/ 0 w 1552218"/>
              <a:gd name="connsiteY5" fmla="*/ 360528 h 360528"/>
              <a:gd name="connsiteX6" fmla="*/ 566738 w 1552218"/>
              <a:gd name="connsiteY6" fmla="*/ 55739 h 360528"/>
              <a:gd name="connsiteX7" fmla="*/ 715328 w 1552218"/>
              <a:gd name="connsiteY7" fmla="*/ 17 h 360528"/>
              <a:gd name="connsiteX0" fmla="*/ 715328 w 1552218"/>
              <a:gd name="connsiteY0" fmla="*/ 5 h 360516"/>
              <a:gd name="connsiteX1" fmla="*/ 956906 w 1552218"/>
              <a:gd name="connsiteY1" fmla="*/ 84302 h 360516"/>
              <a:gd name="connsiteX2" fmla="*/ 1552218 w 1552218"/>
              <a:gd name="connsiteY2" fmla="*/ 360516 h 360516"/>
              <a:gd name="connsiteX3" fmla="*/ 1552218 w 1552218"/>
              <a:gd name="connsiteY3" fmla="*/ 360516 h 360516"/>
              <a:gd name="connsiteX4" fmla="*/ 0 w 1552218"/>
              <a:gd name="connsiteY4" fmla="*/ 360516 h 360516"/>
              <a:gd name="connsiteX5" fmla="*/ 0 w 1552218"/>
              <a:gd name="connsiteY5" fmla="*/ 360516 h 360516"/>
              <a:gd name="connsiteX6" fmla="*/ 566738 w 1552218"/>
              <a:gd name="connsiteY6" fmla="*/ 55727 h 360516"/>
              <a:gd name="connsiteX7" fmla="*/ 715328 w 1552218"/>
              <a:gd name="connsiteY7" fmla="*/ 5 h 360516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566738 w 1552218"/>
              <a:gd name="connsiteY6" fmla="*/ 55726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4 h 360515"/>
              <a:gd name="connsiteX1" fmla="*/ 956906 w 1552218"/>
              <a:gd name="connsiteY1" fmla="*/ 84301 h 360515"/>
              <a:gd name="connsiteX2" fmla="*/ 1552218 w 1552218"/>
              <a:gd name="connsiteY2" fmla="*/ 360515 h 360515"/>
              <a:gd name="connsiteX3" fmla="*/ 1552218 w 1552218"/>
              <a:gd name="connsiteY3" fmla="*/ 360515 h 360515"/>
              <a:gd name="connsiteX4" fmla="*/ 0 w 1552218"/>
              <a:gd name="connsiteY4" fmla="*/ 360515 h 360515"/>
              <a:gd name="connsiteX5" fmla="*/ 0 w 1552218"/>
              <a:gd name="connsiteY5" fmla="*/ 360515 h 360515"/>
              <a:gd name="connsiteX6" fmla="*/ 488156 w 1552218"/>
              <a:gd name="connsiteY6" fmla="*/ 103351 h 360515"/>
              <a:gd name="connsiteX7" fmla="*/ 715328 w 1552218"/>
              <a:gd name="connsiteY7" fmla="*/ 4 h 360515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15328 w 1552218"/>
              <a:gd name="connsiteY0" fmla="*/ 0 h 360511"/>
              <a:gd name="connsiteX1" fmla="*/ 956906 w 1552218"/>
              <a:gd name="connsiteY1" fmla="*/ 84297 h 360511"/>
              <a:gd name="connsiteX2" fmla="*/ 1552218 w 1552218"/>
              <a:gd name="connsiteY2" fmla="*/ 360511 h 360511"/>
              <a:gd name="connsiteX3" fmla="*/ 1552218 w 1552218"/>
              <a:gd name="connsiteY3" fmla="*/ 360511 h 360511"/>
              <a:gd name="connsiteX4" fmla="*/ 0 w 1552218"/>
              <a:gd name="connsiteY4" fmla="*/ 360511 h 360511"/>
              <a:gd name="connsiteX5" fmla="*/ 0 w 1552218"/>
              <a:gd name="connsiteY5" fmla="*/ 360511 h 360511"/>
              <a:gd name="connsiteX6" fmla="*/ 488156 w 1552218"/>
              <a:gd name="connsiteY6" fmla="*/ 103347 h 360511"/>
              <a:gd name="connsiteX7" fmla="*/ 715328 w 1552218"/>
              <a:gd name="connsiteY7" fmla="*/ 0 h 360511"/>
              <a:gd name="connsiteX0" fmla="*/ 776428 w 1552218"/>
              <a:gd name="connsiteY0" fmla="*/ 0 h 363492"/>
              <a:gd name="connsiteX1" fmla="*/ 956906 w 1552218"/>
              <a:gd name="connsiteY1" fmla="*/ 87278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488156 w 1552218"/>
              <a:gd name="connsiteY6" fmla="*/ 106328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6428 w 1552218"/>
              <a:gd name="connsiteY0" fmla="*/ 0 h 363492"/>
              <a:gd name="connsiteX1" fmla="*/ 995653 w 1552218"/>
              <a:gd name="connsiteY1" fmla="*/ 84297 h 363492"/>
              <a:gd name="connsiteX2" fmla="*/ 1552218 w 1552218"/>
              <a:gd name="connsiteY2" fmla="*/ 363492 h 363492"/>
              <a:gd name="connsiteX3" fmla="*/ 1552218 w 1552218"/>
              <a:gd name="connsiteY3" fmla="*/ 363492 h 363492"/>
              <a:gd name="connsiteX4" fmla="*/ 0 w 1552218"/>
              <a:gd name="connsiteY4" fmla="*/ 363492 h 363492"/>
              <a:gd name="connsiteX5" fmla="*/ 0 w 1552218"/>
              <a:gd name="connsiteY5" fmla="*/ 363492 h 363492"/>
              <a:gd name="connsiteX6" fmla="*/ 558198 w 1552218"/>
              <a:gd name="connsiteY6" fmla="*/ 86955 h 363492"/>
              <a:gd name="connsiteX7" fmla="*/ 776428 w 1552218"/>
              <a:gd name="connsiteY7" fmla="*/ 0 h 363492"/>
              <a:gd name="connsiteX0" fmla="*/ 773448 w 1552218"/>
              <a:gd name="connsiteY0" fmla="*/ 0 h 347099"/>
              <a:gd name="connsiteX1" fmla="*/ 995653 w 1552218"/>
              <a:gd name="connsiteY1" fmla="*/ 67904 h 347099"/>
              <a:gd name="connsiteX2" fmla="*/ 1552218 w 1552218"/>
              <a:gd name="connsiteY2" fmla="*/ 347099 h 347099"/>
              <a:gd name="connsiteX3" fmla="*/ 1552218 w 1552218"/>
              <a:gd name="connsiteY3" fmla="*/ 347099 h 347099"/>
              <a:gd name="connsiteX4" fmla="*/ 0 w 1552218"/>
              <a:gd name="connsiteY4" fmla="*/ 347099 h 347099"/>
              <a:gd name="connsiteX5" fmla="*/ 0 w 1552218"/>
              <a:gd name="connsiteY5" fmla="*/ 347099 h 347099"/>
              <a:gd name="connsiteX6" fmla="*/ 558198 w 1552218"/>
              <a:gd name="connsiteY6" fmla="*/ 70562 h 347099"/>
              <a:gd name="connsiteX7" fmla="*/ 773448 w 1552218"/>
              <a:gd name="connsiteY7" fmla="*/ 0 h 34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218" h="347099">
                <a:moveTo>
                  <a:pt x="773448" y="0"/>
                </a:moveTo>
                <a:cubicBezTo>
                  <a:pt x="901595" y="6975"/>
                  <a:pt x="928621" y="32660"/>
                  <a:pt x="995653" y="67904"/>
                </a:cubicBezTo>
                <a:lnTo>
                  <a:pt x="1552218" y="347099"/>
                </a:lnTo>
                <a:lnTo>
                  <a:pt x="1552218" y="347099"/>
                </a:lnTo>
                <a:lnTo>
                  <a:pt x="0" y="347099"/>
                </a:lnTo>
                <a:lnTo>
                  <a:pt x="0" y="347099"/>
                </a:lnTo>
                <a:lnTo>
                  <a:pt x="558198" y="70562"/>
                </a:lnTo>
                <a:cubicBezTo>
                  <a:pt x="620186" y="37925"/>
                  <a:pt x="639559" y="13924"/>
                  <a:pt x="773448" y="0"/>
                </a:cubicBezTo>
                <a:close/>
              </a:path>
            </a:pathLst>
          </a:cu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11"/>
          <p:cNvCxnSpPr/>
          <p:nvPr userDrawn="1"/>
        </p:nvCxnSpPr>
        <p:spPr>
          <a:xfrm>
            <a:off x="7305349" y="966133"/>
            <a:ext cx="14983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7301426" y="1135094"/>
            <a:ext cx="1502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 userDrawn="1"/>
        </p:nvSpPr>
        <p:spPr>
          <a:xfrm>
            <a:off x="7318251" y="951844"/>
            <a:ext cx="14525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700" dirty="0" smtClean="0"/>
              <a:t>INFO@KIG.HU  |  WWW.KIG.HU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57808" y="536976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957808" y="1114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57808" y="593650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96750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F1395-6782-4CDB-9332-637DC1FB11D9}" type="datetimeFigureOut">
              <a:rPr lang="hu-HU" smtClean="0"/>
              <a:pPr/>
              <a:t>2025. 06. 03.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1EE1-785B-4684-91B7-BD9BC27064F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160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ztracio.ebedbefizetes.ujpestgi.hu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Csábi Ágnes igazgatóhelyettes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Tájékoztató a felvett elsősök szüleinek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2025.06.03.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877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4680520" cy="648072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Feladatok, teendők, időpontok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412776"/>
            <a:ext cx="698477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r>
              <a:rPr lang="hu-HU" b="1" dirty="0" smtClean="0">
                <a:latin typeface="+mj-lt"/>
              </a:rPr>
              <a:t>Diákigazolvány igénylése </a:t>
            </a:r>
            <a:r>
              <a:rPr lang="hu-HU" dirty="0" smtClean="0">
                <a:latin typeface="+mj-lt"/>
              </a:rPr>
              <a:t>(Kormányablak, személyi, lakcímkártya, NEK adatlap leadása a iskola titkárságán/portán 2025. június végéig)</a:t>
            </a:r>
          </a:p>
          <a:p>
            <a:endParaRPr lang="hu-HU" dirty="0" smtClean="0">
              <a:latin typeface="+mj-lt"/>
            </a:endParaRPr>
          </a:p>
          <a:p>
            <a:r>
              <a:rPr lang="hu-HU" b="1" dirty="0" smtClean="0">
                <a:latin typeface="+mj-lt"/>
              </a:rPr>
              <a:t>Tanszercsomag, felszereléslista (honlapon)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hu-HU" dirty="0" smtClean="0">
                <a:latin typeface="+mj-lt"/>
              </a:rPr>
              <a:t>Június második felétől megvásárolható a tanítók kérése alapján összeállított tanszercsomag a Rózsa Nyomtatvány Üzletben (Király u. 27.)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7704" y="764704"/>
            <a:ext cx="4608512" cy="576064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Feladatok, teendők, időpontok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556792"/>
            <a:ext cx="7200800" cy="49685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b="1" i="1" dirty="0" smtClean="0">
                <a:latin typeface="+mj-lt"/>
              </a:rPr>
              <a:t>Ebédbefizetés szeptemberre </a:t>
            </a:r>
          </a:p>
          <a:p>
            <a:r>
              <a:rPr lang="hu-HU" dirty="0" smtClean="0">
                <a:latin typeface="+mj-lt"/>
              </a:rPr>
              <a:t>Személyesen az Újpesti Piac I. emeletén </a:t>
            </a:r>
            <a:r>
              <a:rPr lang="hu-HU" b="1" dirty="0" smtClean="0">
                <a:latin typeface="+mj-lt"/>
              </a:rPr>
              <a:t>augusztus második hetében </a:t>
            </a:r>
            <a:r>
              <a:rPr lang="hu-HU" b="1" dirty="0" smtClean="0">
                <a:solidFill>
                  <a:srgbClr val="FF0000"/>
                </a:solidFill>
                <a:latin typeface="+mj-lt"/>
              </a:rPr>
              <a:t>(honlap) </a:t>
            </a:r>
          </a:p>
          <a:p>
            <a:r>
              <a:rPr lang="hu-HU" b="1" dirty="0" smtClean="0">
                <a:latin typeface="+mj-lt"/>
              </a:rPr>
              <a:t> Online befizetés megmarad </a:t>
            </a:r>
          </a:p>
          <a:p>
            <a:pPr marL="0" indent="0">
              <a:buNone/>
            </a:pPr>
            <a:r>
              <a:rPr lang="hu-HU" b="1" dirty="0" smtClean="0">
                <a:hlinkClick r:id="rId2"/>
              </a:rPr>
              <a:t>regisztracio.ebedbefizetes.ujpestgi.hu</a:t>
            </a:r>
            <a:endParaRPr lang="hu-HU" dirty="0" smtClean="0">
              <a:latin typeface="+mj-lt"/>
            </a:endParaRPr>
          </a:p>
          <a:p>
            <a:pPr>
              <a:buNone/>
            </a:pPr>
            <a:r>
              <a:rPr lang="hu-HU" i="1" dirty="0" smtClean="0">
                <a:latin typeface="+mj-lt"/>
              </a:rPr>
              <a:t>Kedvezmények: (csak az „A” menüre vonatkozik)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latin typeface="+mj-lt"/>
              </a:rPr>
              <a:t>Nagycsaládos (50%-</a:t>
            </a:r>
            <a:r>
              <a:rPr lang="hu-HU" dirty="0" err="1" smtClean="0">
                <a:latin typeface="+mj-lt"/>
              </a:rPr>
              <a:t>os</a:t>
            </a:r>
            <a:r>
              <a:rPr lang="hu-HU" dirty="0" smtClean="0">
                <a:latin typeface="+mj-lt"/>
              </a:rPr>
              <a:t>) NYILATKOZAT, más intézménybe járó testvérről iskolalátogatási igazolás 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latin typeface="+mj-lt"/>
              </a:rPr>
              <a:t>Rendszeres gyermekvédelmi támogatás (100%-</a:t>
            </a:r>
            <a:r>
              <a:rPr lang="hu-HU" dirty="0" err="1" smtClean="0">
                <a:latin typeface="+mj-lt"/>
              </a:rPr>
              <a:t>os</a:t>
            </a:r>
            <a:r>
              <a:rPr lang="hu-HU" dirty="0" smtClean="0">
                <a:latin typeface="+mj-lt"/>
              </a:rPr>
              <a:t>) (határozat/másolat leadása)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latin typeface="+mj-lt"/>
              </a:rPr>
              <a:t>Tartós betegség (50%-</a:t>
            </a:r>
            <a:r>
              <a:rPr lang="hu-HU" dirty="0" err="1" smtClean="0">
                <a:latin typeface="+mj-lt"/>
              </a:rPr>
              <a:t>os</a:t>
            </a:r>
            <a:r>
              <a:rPr lang="hu-HU" dirty="0" smtClean="0">
                <a:latin typeface="+mj-lt"/>
              </a:rPr>
              <a:t>) szakorvosi vagy államkincstári papír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>
                <a:latin typeface="+mj-lt"/>
              </a:rPr>
              <a:t>SNI státusz (50%-</a:t>
            </a:r>
            <a:r>
              <a:rPr lang="hu-HU" dirty="0" err="1" smtClean="0">
                <a:latin typeface="+mj-lt"/>
              </a:rPr>
              <a:t>os</a:t>
            </a:r>
            <a:r>
              <a:rPr lang="hu-HU" dirty="0" smtClean="0">
                <a:latin typeface="+mj-lt"/>
              </a:rPr>
              <a:t>)  szakértői vélemény/másolat iskolának is</a:t>
            </a:r>
          </a:p>
          <a:p>
            <a:pPr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+mj-lt"/>
              </a:rPr>
              <a:t>Információk a honlapon megtalálhatóak</a:t>
            </a:r>
          </a:p>
          <a:p>
            <a:pPr algn="ctr">
              <a:buNone/>
            </a:pPr>
            <a:r>
              <a:rPr lang="hu-HU" b="1" i="1" dirty="0" smtClean="0">
                <a:latin typeface="+mj-lt"/>
              </a:rPr>
              <a:t>Kérjük, a kedvezményre jogosító nyilatkozatokat, dokumentumokat online küldjék be a </a:t>
            </a:r>
            <a:r>
              <a:rPr lang="hu-HU" b="1" i="1" dirty="0">
                <a:latin typeface="+mj-lt"/>
              </a:rPr>
              <a:t>G</a:t>
            </a:r>
            <a:r>
              <a:rPr lang="hu-HU" b="1" i="1" dirty="0" smtClean="0">
                <a:latin typeface="+mj-lt"/>
              </a:rPr>
              <a:t>azdasági Intézménynek</a:t>
            </a: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4680520" cy="720080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Feladatok, teendők, időpontok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772816"/>
            <a:ext cx="7056784" cy="4752528"/>
          </a:xfrm>
        </p:spPr>
        <p:txBody>
          <a:bodyPr>
            <a:normAutofit/>
          </a:bodyPr>
          <a:lstStyle/>
          <a:p>
            <a:r>
              <a:rPr lang="hu-HU" b="1" dirty="0" smtClean="0">
                <a:latin typeface="+mj-lt"/>
              </a:rPr>
              <a:t>Elsősök ünnepélyes fogadása (évnyitó)</a:t>
            </a:r>
          </a:p>
          <a:p>
            <a:pPr>
              <a:buNone/>
            </a:pPr>
            <a:r>
              <a:rPr lang="hu-HU" b="1" dirty="0" smtClean="0">
                <a:latin typeface="+mj-lt"/>
              </a:rPr>
              <a:t>        augusztus 28-án, csütörtökön 17-kor</a:t>
            </a:r>
          </a:p>
          <a:p>
            <a:pPr>
              <a:buNone/>
            </a:pPr>
            <a:r>
              <a:rPr lang="hu-HU" b="1" dirty="0" smtClean="0">
                <a:latin typeface="+mj-lt"/>
              </a:rPr>
              <a:t>        (Ez alkalommal már a tankönyveket is megkapják a gyerekek.)</a:t>
            </a:r>
          </a:p>
          <a:p>
            <a:r>
              <a:rPr lang="hu-HU" b="1" dirty="0" smtClean="0">
                <a:latin typeface="+mj-lt"/>
              </a:rPr>
              <a:t>Első tanítási nap: szeptember 1. (hétfő) </a:t>
            </a:r>
          </a:p>
          <a:p>
            <a:r>
              <a:rPr lang="hu-HU" b="1" dirty="0" smtClean="0">
                <a:latin typeface="+mj-lt"/>
              </a:rPr>
              <a:t>Szülői értekezlet szeptember első hetében</a:t>
            </a:r>
          </a:p>
          <a:p>
            <a:r>
              <a:rPr lang="hu-HU" b="1" dirty="0" smtClean="0">
                <a:latin typeface="+mj-lt"/>
              </a:rPr>
              <a:t>Alapítványi támogatás 5000 Ft/év</a:t>
            </a:r>
          </a:p>
          <a:p>
            <a:r>
              <a:rPr lang="hu-HU" b="1" dirty="0" smtClean="0">
                <a:latin typeface="+mj-lt"/>
              </a:rPr>
              <a:t>Egyszeri informatikai hozzájárulás 5000Ft </a:t>
            </a:r>
          </a:p>
          <a:p>
            <a:pPr marL="0" indent="0">
              <a:buNone/>
            </a:pPr>
            <a:endParaRPr lang="hu-HU" b="1" dirty="0" smtClean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5616624" cy="792088"/>
          </a:xfrm>
        </p:spPr>
        <p:txBody>
          <a:bodyPr/>
          <a:lstStyle/>
          <a:p>
            <a:r>
              <a:rPr lang="hu-HU" dirty="0" smtClean="0"/>
              <a:t>Első osztályaink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628800"/>
            <a:ext cx="7056784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i="1" dirty="0" smtClean="0"/>
              <a:t>1.a osztály </a:t>
            </a:r>
            <a:r>
              <a:rPr lang="hu-HU" dirty="0" smtClean="0"/>
              <a:t>(fszt.6.)  Tanítók: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</a:t>
            </a:r>
            <a:r>
              <a:rPr lang="hu-HU" dirty="0" err="1" smtClean="0"/>
              <a:t>Dittrich</a:t>
            </a:r>
            <a:r>
              <a:rPr lang="hu-HU" dirty="0" smtClean="0"/>
              <a:t> Márta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</a:t>
            </a:r>
            <a:r>
              <a:rPr lang="hu-HU" dirty="0" err="1" smtClean="0"/>
              <a:t>Bódor</a:t>
            </a:r>
            <a:r>
              <a:rPr lang="hu-HU" dirty="0" smtClean="0"/>
              <a:t> Emőke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           </a:t>
            </a:r>
          </a:p>
          <a:p>
            <a:pPr marL="0" indent="0">
              <a:buNone/>
            </a:pPr>
            <a:r>
              <a:rPr lang="hu-HU" b="1" i="1" dirty="0" smtClean="0"/>
              <a:t>1.b osztály </a:t>
            </a:r>
            <a:r>
              <a:rPr lang="hu-HU" dirty="0" smtClean="0"/>
              <a:t>(fszt.12.) Tanítók: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Solymos Andrea</a:t>
            </a:r>
          </a:p>
          <a:p>
            <a:pPr marL="0" indent="0">
              <a:buNone/>
            </a:pPr>
            <a:r>
              <a:rPr lang="hu-HU" dirty="0" smtClean="0"/>
              <a:t>                                    Gali Enikő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i="1" dirty="0" smtClean="0"/>
              <a:t>1.c osztály </a:t>
            </a:r>
            <a:r>
              <a:rPr lang="hu-HU" dirty="0" smtClean="0"/>
              <a:t>(aula.4.) Tanítók: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Géczi Beáta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Kiss István</a:t>
            </a:r>
          </a:p>
        </p:txBody>
      </p:sp>
    </p:spTree>
    <p:extLst>
      <p:ext uri="{BB962C8B-B14F-4D97-AF65-F5344CB8AC3E}">
        <p14:creationId xmlns:p14="http://schemas.microsoft.com/office/powerpoint/2010/main" val="116520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764704"/>
          </a:xfrm>
        </p:spPr>
        <p:txBody>
          <a:bodyPr/>
          <a:lstStyle/>
          <a:p>
            <a:r>
              <a:rPr lang="hu-HU" sz="3200" smtClean="0"/>
              <a:t>A örömteli iskolakezdést kívánunk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 flipV="1">
            <a:off x="-1714980" y="1358102"/>
            <a:ext cx="1050785" cy="45719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endParaRPr lang="hu-HU" sz="4800" b="1" smtClean="0"/>
          </a:p>
          <a:p>
            <a:pPr marL="0" indent="0" fontAlgn="base">
              <a:buNone/>
            </a:pPr>
            <a:endParaRPr lang="hu-HU" sz="4800" b="1" smtClean="0"/>
          </a:p>
          <a:p>
            <a:pPr marL="0" indent="0" fontAlgn="base">
              <a:buNone/>
            </a:pPr>
            <a:r>
              <a:rPr lang="hu-HU" sz="4800" b="1" smtClean="0"/>
              <a:t>			</a:t>
            </a:r>
            <a:endParaRPr lang="hu-HU" sz="1200" b="1" smtClean="0"/>
          </a:p>
          <a:p>
            <a:pPr marL="0" indent="0" fontAlgn="base">
              <a:buNone/>
            </a:pPr>
            <a:r>
              <a:rPr lang="hu-HU" sz="1200" b="1" smtClean="0">
                <a:solidFill>
                  <a:srgbClr val="C00000"/>
                </a:solidFill>
              </a:rPr>
              <a:t>		</a:t>
            </a:r>
          </a:p>
          <a:p>
            <a:pPr marL="0" indent="0" fontAlgn="base">
              <a:buNone/>
            </a:pPr>
            <a:endParaRPr lang="hu-HU" b="1" smtClean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r>
              <a:rPr lang="hu-HU" sz="1600" smtClean="0"/>
              <a:t> </a:t>
            </a:r>
            <a:endParaRPr lang="hu-HU" sz="1600" dirty="0" smtClean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0511" y="1133745"/>
            <a:ext cx="2376264" cy="178219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18783" y="1435400"/>
            <a:ext cx="2376265" cy="1782199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8100" y="1276260"/>
            <a:ext cx="2364264" cy="1773198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61221" y="4032067"/>
            <a:ext cx="2520282" cy="1890212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708" y="4208666"/>
            <a:ext cx="2562966" cy="1922224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89390" y="4389107"/>
            <a:ext cx="249627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0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73965"/>
            <a:ext cx="7416824" cy="563303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6284" y="0"/>
            <a:ext cx="7118564" cy="1057333"/>
          </a:xfrm>
        </p:spPr>
        <p:txBody>
          <a:bodyPr/>
          <a:lstStyle/>
          <a:p>
            <a:r>
              <a:rPr lang="hu-HU" sz="4400" dirty="0" smtClean="0"/>
              <a:t>A sikeres iskolakezdés kulcsa </a:t>
            </a:r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61024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0" indent="0" fontAlgn="base">
              <a:buNone/>
            </a:pPr>
            <a:endParaRPr lang="hu-HU" sz="4800" b="1" dirty="0" smtClean="0"/>
          </a:p>
          <a:p>
            <a:pPr marL="0" indent="0" fontAlgn="base">
              <a:buNone/>
            </a:pPr>
            <a:r>
              <a:rPr lang="hu-HU" sz="4800" b="1" dirty="0"/>
              <a:t>	</a:t>
            </a:r>
            <a:r>
              <a:rPr lang="hu-HU" sz="4800" b="1" dirty="0" smtClean="0"/>
              <a:t>		</a:t>
            </a:r>
            <a:endParaRPr lang="hu-HU" sz="1200" b="1" dirty="0" smtClean="0"/>
          </a:p>
          <a:p>
            <a:pPr marL="0" indent="0" fontAlgn="base">
              <a:buNone/>
            </a:pPr>
            <a:r>
              <a:rPr lang="hu-HU" sz="1200" b="1" dirty="0">
                <a:solidFill>
                  <a:srgbClr val="C00000"/>
                </a:solidFill>
              </a:rPr>
              <a:t>	</a:t>
            </a:r>
            <a:r>
              <a:rPr lang="hu-HU" sz="1200" b="1" dirty="0" smtClean="0">
                <a:solidFill>
                  <a:srgbClr val="C00000"/>
                </a:solidFill>
              </a:rPr>
              <a:t>	</a:t>
            </a:r>
          </a:p>
          <a:p>
            <a:pPr marL="0" indent="0" fontAlgn="base">
              <a:buNone/>
            </a:pPr>
            <a:endParaRPr lang="hu-HU" b="1" dirty="0" smtClean="0">
              <a:solidFill>
                <a:srgbClr val="C00000"/>
              </a:solidFill>
            </a:endParaRPr>
          </a:p>
          <a:p>
            <a:pPr marL="0" indent="0" algn="ctr" fontAlgn="base">
              <a:buNone/>
            </a:pPr>
            <a:r>
              <a:rPr lang="hu-HU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692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268760"/>
            <a:ext cx="7056784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b="1" i="1" dirty="0">
                <a:solidFill>
                  <a:srgbClr val="FF0000"/>
                </a:solidFill>
                <a:latin typeface="+mj-lt"/>
              </a:rPr>
              <a:t>A sikeres iskolakezdés </a:t>
            </a:r>
            <a:r>
              <a:rPr lang="hu-HU" sz="3200" b="1" i="1" dirty="0" smtClean="0">
                <a:solidFill>
                  <a:srgbClr val="FF0000"/>
                </a:solidFill>
                <a:latin typeface="+mj-lt"/>
              </a:rPr>
              <a:t>elsősorban nem </a:t>
            </a:r>
            <a:r>
              <a:rPr lang="hu-HU" sz="3200" b="1" i="1" dirty="0">
                <a:solidFill>
                  <a:srgbClr val="FF0000"/>
                </a:solidFill>
                <a:latin typeface="+mj-lt"/>
              </a:rPr>
              <a:t>a gyereken </a:t>
            </a:r>
            <a:r>
              <a:rPr lang="hu-HU" sz="3200" b="1" i="1" dirty="0" smtClean="0">
                <a:solidFill>
                  <a:srgbClr val="FF0000"/>
                </a:solidFill>
                <a:latin typeface="+mj-lt"/>
              </a:rPr>
              <a:t>múlik, hanem a </a:t>
            </a:r>
            <a:r>
              <a:rPr lang="hu-HU" sz="3200" b="1" i="1" dirty="0" smtClean="0">
                <a:solidFill>
                  <a:srgbClr val="FF0000"/>
                </a:solidFill>
                <a:latin typeface="+mj-lt"/>
              </a:rPr>
              <a:t>felnőtteken.</a:t>
            </a:r>
            <a:endParaRPr lang="hu-HU" sz="3200" b="1" i="1" dirty="0" smtClean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hu-HU" sz="2800" b="1" i="1" dirty="0" smtClean="0">
                <a:latin typeface="+mj-lt"/>
              </a:rPr>
              <a:t> </a:t>
            </a:r>
          </a:p>
          <a:p>
            <a:pPr marL="0" indent="0" algn="ctr">
              <a:buNone/>
            </a:pPr>
            <a:r>
              <a:rPr lang="hu-HU" sz="2800" b="1" i="1" dirty="0" smtClean="0">
                <a:latin typeface="+mj-lt"/>
              </a:rPr>
              <a:t>Egy </a:t>
            </a:r>
            <a:r>
              <a:rPr lang="hu-HU" sz="2800" b="1" i="1" dirty="0">
                <a:latin typeface="+mj-lt"/>
              </a:rPr>
              <a:t>hat-hét éves gyerek viselkedésének legfőbb jellemzőit a felnőttekről mintázza</a:t>
            </a:r>
            <a:r>
              <a:rPr lang="hu-HU" sz="2800" i="1" dirty="0" smtClean="0">
                <a:latin typeface="+mj-lt"/>
              </a:rPr>
              <a:t>.</a:t>
            </a:r>
          </a:p>
          <a:p>
            <a:pPr marL="0" indent="0" algn="ctr">
              <a:buNone/>
            </a:pPr>
            <a:endParaRPr lang="hu-HU" sz="2800" i="1" dirty="0">
              <a:latin typeface="+mj-lt"/>
            </a:endParaRPr>
          </a:p>
          <a:p>
            <a:pPr marL="0" indent="0" algn="ctr">
              <a:buNone/>
            </a:pPr>
            <a:r>
              <a:rPr lang="hu-HU" sz="2800" b="1" i="1" dirty="0" smtClean="0">
                <a:latin typeface="+mj-lt"/>
              </a:rPr>
              <a:t>A felnőtt nem azzal nevel, amit mond, hanem azzal, ahogyan viselkedik. </a:t>
            </a:r>
            <a:endParaRPr lang="hu-HU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949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4248472" cy="792088"/>
          </a:xfrm>
        </p:spPr>
        <p:txBody>
          <a:bodyPr/>
          <a:lstStyle/>
          <a:p>
            <a:r>
              <a:rPr lang="hu-HU" sz="3600" dirty="0" smtClean="0"/>
              <a:t>Biztonság, bizalom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25658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b="1" dirty="0">
                <a:latin typeface="+mj-lt"/>
              </a:rPr>
              <a:t>Érzelmi biztonság a családban</a:t>
            </a:r>
          </a:p>
          <a:p>
            <a:pPr marL="0" indent="0" algn="ctr">
              <a:buNone/>
            </a:pPr>
            <a:r>
              <a:rPr lang="hu-HU" b="1" dirty="0" smtClean="0">
                <a:latin typeface="+mj-lt"/>
              </a:rPr>
              <a:t>Bizalmas, elfogadó légkör az iskolában</a:t>
            </a:r>
          </a:p>
          <a:p>
            <a:pPr marL="0" indent="0" algn="ctr">
              <a:buNone/>
            </a:pPr>
            <a:r>
              <a:rPr lang="hu-HU" b="1" dirty="0">
                <a:solidFill>
                  <a:srgbClr val="C00000"/>
                </a:solidFill>
                <a:cs typeface="Calibri" panose="020F0502020204030204" pitchFamily="34" charset="0"/>
              </a:rPr>
              <a:t>↓</a:t>
            </a:r>
            <a:endParaRPr lang="hu-HU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hu-HU" b="1" dirty="0"/>
              <a:t>Ha a gyermek biztonságban érzi magát,</a:t>
            </a:r>
            <a:br>
              <a:rPr lang="hu-HU" b="1" dirty="0"/>
            </a:br>
            <a:r>
              <a:rPr lang="hu-HU" b="1" dirty="0"/>
              <a:t>tud figyelni a környezetében lévő jelenségekre.</a:t>
            </a:r>
          </a:p>
          <a:p>
            <a:pPr marL="0" indent="0" algn="ctr">
              <a:buNone/>
            </a:pPr>
            <a:endParaRPr lang="hu-HU" b="1" dirty="0" smtClean="0">
              <a:latin typeface="+mj-lt"/>
            </a:endParaRPr>
          </a:p>
          <a:p>
            <a:pPr marL="0" indent="0" algn="ctr">
              <a:buNone/>
            </a:pPr>
            <a:r>
              <a:rPr lang="hu-HU" b="1" i="1" dirty="0" smtClean="0">
                <a:latin typeface="+mj-lt"/>
              </a:rPr>
              <a:t>Mi ad biztonságot egy kisgyereknek?</a:t>
            </a:r>
            <a:endParaRPr lang="hu-HU" b="1" dirty="0" smtClean="0">
              <a:latin typeface="+mj-lt"/>
            </a:endParaRPr>
          </a:p>
          <a:p>
            <a:r>
              <a:rPr lang="hu-HU" sz="2600" b="1" i="1" dirty="0" smtClean="0">
                <a:solidFill>
                  <a:srgbClr val="C00000"/>
                </a:solidFill>
                <a:latin typeface="+mj-lt"/>
              </a:rPr>
              <a:t>A felnőtt által kijelölt határok, szabályok</a:t>
            </a:r>
          </a:p>
          <a:p>
            <a:r>
              <a:rPr lang="hu-HU" sz="2600" b="1" i="1" dirty="0" smtClean="0">
                <a:solidFill>
                  <a:srgbClr val="C00000"/>
                </a:solidFill>
                <a:latin typeface="+mj-lt"/>
              </a:rPr>
              <a:t>Az őket körülvevő felnőttek őszinte, egymást tisztelő kommunikációja</a:t>
            </a:r>
          </a:p>
          <a:p>
            <a:r>
              <a:rPr lang="hu-HU" sz="2600" b="1" i="1" dirty="0" smtClean="0">
                <a:solidFill>
                  <a:srgbClr val="C00000"/>
                </a:solidFill>
                <a:latin typeface="+mj-lt"/>
              </a:rPr>
              <a:t>Rend, rendszeresség a mindennapokban </a:t>
            </a:r>
          </a:p>
          <a:p>
            <a:r>
              <a:rPr lang="hu-HU" sz="2600" b="1" i="1" dirty="0" smtClean="0">
                <a:solidFill>
                  <a:srgbClr val="C00000"/>
                </a:solidFill>
                <a:latin typeface="+mj-lt"/>
              </a:rPr>
              <a:t>A kisgyermek személyiségéhez, életkorához alkalmazkodó elvárások</a:t>
            </a:r>
          </a:p>
          <a:p>
            <a:r>
              <a:rPr lang="hu-HU" sz="2600" b="1" i="1" dirty="0" smtClean="0">
                <a:solidFill>
                  <a:srgbClr val="C00000"/>
                </a:solidFill>
                <a:latin typeface="+mj-lt"/>
              </a:rPr>
              <a:t>Az önállóság</a:t>
            </a:r>
          </a:p>
          <a:p>
            <a:pPr marL="0" indent="0" algn="ctr">
              <a:buNone/>
            </a:pPr>
            <a:endParaRPr lang="hu-HU" b="1" dirty="0">
              <a:latin typeface="+mj-lt"/>
            </a:endParaRP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019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6624736" cy="792088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A sikeres iskolakezdés, a sikeres beilleszkedés kulcsai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772816"/>
            <a:ext cx="7056784" cy="4752528"/>
          </a:xfrm>
        </p:spPr>
        <p:txBody>
          <a:bodyPr/>
          <a:lstStyle/>
          <a:p>
            <a:pPr marL="0" indent="0" algn="ctr">
              <a:buNone/>
            </a:pPr>
            <a:r>
              <a:rPr lang="hu-HU" sz="4400" b="1" dirty="0" smtClean="0">
                <a:latin typeface="+mj-lt"/>
              </a:rPr>
              <a:t>A viselkedés</a:t>
            </a:r>
          </a:p>
          <a:p>
            <a:pPr marL="0" indent="0" algn="ctr">
              <a:buNone/>
            </a:pPr>
            <a:endParaRPr lang="hu-HU" dirty="0">
              <a:latin typeface="+mj-lt"/>
            </a:endParaRPr>
          </a:p>
          <a:p>
            <a:pPr marL="0" indent="0" algn="ctr">
              <a:buNone/>
            </a:pPr>
            <a:endParaRPr lang="hu-HU" dirty="0" smtClean="0">
              <a:latin typeface="+mj-lt"/>
            </a:endParaRPr>
          </a:p>
          <a:p>
            <a:pPr marL="0" indent="0" algn="ctr">
              <a:buNone/>
            </a:pPr>
            <a:r>
              <a:rPr lang="hu-HU" sz="4400" b="1" dirty="0" smtClean="0">
                <a:latin typeface="+mj-lt"/>
              </a:rPr>
              <a:t>Az önállóság</a:t>
            </a:r>
          </a:p>
          <a:p>
            <a:pPr marL="0" indent="0" algn="ctr">
              <a:buNone/>
            </a:pPr>
            <a:endParaRPr lang="hu-HU" sz="3200" b="1" dirty="0">
              <a:latin typeface="+mj-lt"/>
            </a:endParaRPr>
          </a:p>
          <a:p>
            <a:pPr marL="0" indent="0" algn="ctr">
              <a:buNone/>
            </a:pPr>
            <a:endParaRPr lang="hu-HU" sz="32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hu-HU" sz="4400" b="1" dirty="0" smtClean="0">
                <a:latin typeface="+mj-lt"/>
              </a:rPr>
              <a:t>Az érdeklődés</a:t>
            </a:r>
          </a:p>
        </p:txBody>
      </p:sp>
    </p:spTree>
    <p:extLst>
      <p:ext uri="{BB962C8B-B14F-4D97-AF65-F5344CB8AC3E}">
        <p14:creationId xmlns:p14="http://schemas.microsoft.com/office/powerpoint/2010/main" val="18949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5472608" cy="864096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Tehát: nem lesz baj, ha a kisgyermek…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351321"/>
            <a:ext cx="7776864" cy="4824536"/>
          </a:xfrm>
        </p:spPr>
        <p:txBody>
          <a:bodyPr>
            <a:normAutofit lnSpcReduction="10000"/>
          </a:bodyPr>
          <a:lstStyle/>
          <a:p>
            <a:endParaRPr lang="hu-HU" sz="1800" b="1" dirty="0" smtClean="0"/>
          </a:p>
          <a:p>
            <a:pPr>
              <a:buNone/>
            </a:pPr>
            <a:endParaRPr lang="hu-HU" sz="1800" b="1" dirty="0"/>
          </a:p>
          <a:p>
            <a:r>
              <a:rPr lang="hu-HU" sz="2800" b="1" dirty="0" smtClean="0">
                <a:latin typeface="+mj-lt"/>
              </a:rPr>
              <a:t>tapasztalta már, hogy döntéseinek következményei vannak, és azt el tudja viselni.</a:t>
            </a:r>
            <a:endParaRPr lang="hu-HU" sz="2800" b="1" dirty="0">
              <a:latin typeface="+mj-lt"/>
            </a:endParaRPr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r>
              <a:rPr lang="hu-HU" sz="2800" b="1" dirty="0">
                <a:latin typeface="+mj-lt"/>
              </a:rPr>
              <a:t>m</a:t>
            </a:r>
            <a:r>
              <a:rPr lang="hu-HU" sz="2800" b="1" dirty="0" smtClean="0">
                <a:latin typeface="+mj-lt"/>
              </a:rPr>
              <a:t>egtanult várni</a:t>
            </a:r>
            <a:r>
              <a:rPr lang="hu-HU" sz="2800" b="1" dirty="0">
                <a:latin typeface="+mj-lt"/>
              </a:rPr>
              <a:t>, </a:t>
            </a:r>
            <a:r>
              <a:rPr lang="hu-HU" sz="2800" b="1" dirty="0" smtClean="0">
                <a:latin typeface="+mj-lt"/>
              </a:rPr>
              <a:t>kivárni, pillanatnyi vágyainak kielégítését késleltetni.</a:t>
            </a:r>
          </a:p>
          <a:p>
            <a:pPr>
              <a:buNone/>
            </a:pPr>
            <a:endParaRPr lang="hu-HU" b="1" dirty="0">
              <a:latin typeface="+mj-lt"/>
            </a:endParaRPr>
          </a:p>
          <a:p>
            <a:r>
              <a:rPr lang="hu-HU" sz="2800" b="1" dirty="0">
                <a:latin typeface="+mj-lt"/>
              </a:rPr>
              <a:t>képes érzelmeit, indulatait a helyzetnek megfelelően szabályozni.</a:t>
            </a: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 </a:t>
            </a: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sz="1800" b="1" dirty="0"/>
          </a:p>
        </p:txBody>
      </p:sp>
    </p:spTree>
    <p:extLst>
      <p:ext uri="{BB962C8B-B14F-4D97-AF65-F5344CB8AC3E}">
        <p14:creationId xmlns:p14="http://schemas.microsoft.com/office/powerpoint/2010/main" val="320290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5472608" cy="864096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Tehát: nem lesz baj, ha a kisgyermek…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412776"/>
            <a:ext cx="7776864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1800" b="1" dirty="0" smtClean="0"/>
          </a:p>
          <a:p>
            <a:pPr marL="0" indent="0">
              <a:buNone/>
            </a:pPr>
            <a:endParaRPr lang="hu-HU" sz="1800" b="1" dirty="0" smtClean="0">
              <a:latin typeface="+mj-lt"/>
            </a:endParaRPr>
          </a:p>
          <a:p>
            <a:r>
              <a:rPr lang="hu-HU" sz="2800" b="1" dirty="0">
                <a:latin typeface="+mj-lt"/>
              </a:rPr>
              <a:t>k</a:t>
            </a:r>
            <a:r>
              <a:rPr lang="hu-HU" sz="2800" b="1" dirty="0" smtClean="0">
                <a:latin typeface="+mj-lt"/>
              </a:rPr>
              <a:t>orának megfelelően el tudja látni magát a tisztálkodás, az étkezés, az öltözködés terén, tisztában van a higiénikus mosdóhasználat szabályaival.</a:t>
            </a:r>
            <a:endParaRPr lang="hu-HU" b="1" dirty="0" smtClean="0">
              <a:latin typeface="+mj-lt"/>
            </a:endParaRP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 </a:t>
            </a:r>
            <a:endParaRPr lang="hu-HU" sz="2800" b="1" dirty="0">
              <a:latin typeface="+mj-lt"/>
            </a:endParaRPr>
          </a:p>
          <a:p>
            <a:r>
              <a:rPr lang="hu-HU" sz="2800" b="1" dirty="0">
                <a:latin typeface="+mj-lt"/>
              </a:rPr>
              <a:t>e</a:t>
            </a:r>
            <a:r>
              <a:rPr lang="hu-HU" sz="2800" b="1" dirty="0" smtClean="0">
                <a:latin typeface="+mj-lt"/>
              </a:rPr>
              <a:t>ligazodik saját tárgyai, eszközei között, tudja azokat rendeltetésszerűen használni, tud vigyázni rájuk. </a:t>
            </a:r>
            <a:endParaRPr lang="hu-HU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398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5472608" cy="864096"/>
          </a:xfrm>
        </p:spPr>
        <p:txBody>
          <a:bodyPr/>
          <a:lstStyle/>
          <a:p>
            <a:r>
              <a:rPr lang="hu-HU" dirty="0" smtClean="0">
                <a:latin typeface="+mj-lt"/>
              </a:rPr>
              <a:t>Tehát: nem lesz baj, ha a gyermek…</a:t>
            </a:r>
            <a:endParaRPr lang="hu-HU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340768"/>
            <a:ext cx="7776864" cy="5184576"/>
          </a:xfrm>
        </p:spPr>
        <p:txBody>
          <a:bodyPr>
            <a:normAutofit/>
          </a:bodyPr>
          <a:lstStyle/>
          <a:p>
            <a:endParaRPr lang="hu-HU" sz="2800" b="1" dirty="0" smtClean="0"/>
          </a:p>
          <a:p>
            <a:endParaRPr lang="hu-HU" sz="2800" b="1" dirty="0"/>
          </a:p>
          <a:p>
            <a:r>
              <a:rPr lang="hu-HU" sz="2800" b="1" dirty="0" smtClean="0">
                <a:latin typeface="+mj-lt"/>
              </a:rPr>
              <a:t>képes mások </a:t>
            </a:r>
            <a:r>
              <a:rPr lang="hu-HU" sz="2800" b="1" dirty="0">
                <a:latin typeface="+mj-lt"/>
              </a:rPr>
              <a:t>megnyilvánulásaira figyelni, és azokra </a:t>
            </a:r>
            <a:r>
              <a:rPr lang="hu-HU" sz="2800" b="1" dirty="0" smtClean="0">
                <a:latin typeface="+mj-lt"/>
              </a:rPr>
              <a:t>megfelelő </a:t>
            </a:r>
            <a:r>
              <a:rPr lang="hu-HU" sz="2800" b="1" dirty="0">
                <a:latin typeface="+mj-lt"/>
              </a:rPr>
              <a:t>módon </a:t>
            </a:r>
            <a:r>
              <a:rPr lang="hu-HU" sz="2800" b="1" dirty="0" smtClean="0">
                <a:latin typeface="+mj-lt"/>
              </a:rPr>
              <a:t>reagálni.</a:t>
            </a:r>
          </a:p>
          <a:p>
            <a:endParaRPr lang="hu-HU" sz="1800" b="1" dirty="0">
              <a:latin typeface="+mj-lt"/>
            </a:endParaRPr>
          </a:p>
          <a:p>
            <a:pPr marL="0" indent="0">
              <a:buNone/>
            </a:pPr>
            <a:endParaRPr lang="hu-HU" sz="1800" b="1" dirty="0">
              <a:latin typeface="+mj-lt"/>
            </a:endParaRPr>
          </a:p>
          <a:p>
            <a:pPr marL="0" indent="0">
              <a:buNone/>
            </a:pPr>
            <a:endParaRPr lang="hu-HU" sz="1800" b="1" dirty="0">
              <a:latin typeface="+mj-lt"/>
            </a:endParaRPr>
          </a:p>
          <a:p>
            <a:r>
              <a:rPr lang="hu-HU" sz="2800" b="1" dirty="0">
                <a:latin typeface="+mj-lt"/>
              </a:rPr>
              <a:t>k</a:t>
            </a:r>
            <a:r>
              <a:rPr lang="hu-HU" sz="2800" b="1" dirty="0" smtClean="0">
                <a:latin typeface="+mj-lt"/>
              </a:rPr>
              <a:t>épes és mer a helyzethez </a:t>
            </a:r>
            <a:r>
              <a:rPr lang="hu-HU" sz="2800" b="1" dirty="0">
                <a:latin typeface="+mj-lt"/>
              </a:rPr>
              <a:t>illően kérdezni, segítséget </a:t>
            </a:r>
            <a:r>
              <a:rPr lang="hu-HU" sz="2800" b="1" dirty="0" smtClean="0">
                <a:latin typeface="+mj-lt"/>
              </a:rPr>
              <a:t>kérni, kommunikálni.</a:t>
            </a:r>
            <a:endParaRPr lang="hu-HU" sz="2800" b="1" dirty="0">
              <a:latin typeface="+mj-lt"/>
            </a:endParaRP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490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4176464" cy="936104"/>
          </a:xfrm>
        </p:spPr>
        <p:txBody>
          <a:bodyPr/>
          <a:lstStyle/>
          <a:p>
            <a:r>
              <a:rPr lang="hu-HU" sz="2800" dirty="0" smtClean="0">
                <a:latin typeface="+mj-lt"/>
              </a:rPr>
              <a:t>Napi időbeosztásunk </a:t>
            </a:r>
            <a:endParaRPr lang="hu-HU" sz="2800" dirty="0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268760"/>
            <a:ext cx="7056784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hu-HU" b="1" dirty="0" smtClean="0">
              <a:latin typeface="+mj-lt"/>
            </a:endParaRPr>
          </a:p>
          <a:p>
            <a:r>
              <a:rPr lang="hu-HU" b="1" dirty="0" smtClean="0">
                <a:solidFill>
                  <a:srgbClr val="FF0000"/>
                </a:solidFill>
                <a:latin typeface="+mj-lt"/>
              </a:rPr>
              <a:t>Érkezés: 7:45-ig </a:t>
            </a:r>
          </a:p>
          <a:p>
            <a:r>
              <a:rPr lang="hu-HU" b="1" dirty="0" smtClean="0">
                <a:latin typeface="+mj-lt"/>
              </a:rPr>
              <a:t>Ügyelet 7:00-7:30 és 16:00-17:00 között (más pedagógus)</a:t>
            </a:r>
          </a:p>
          <a:p>
            <a:r>
              <a:rPr lang="hu-HU" b="1" dirty="0" smtClean="0">
                <a:solidFill>
                  <a:srgbClr val="FF0000"/>
                </a:solidFill>
                <a:latin typeface="+mj-lt"/>
              </a:rPr>
              <a:t>Délelőtt 4 tanítási óra </a:t>
            </a:r>
          </a:p>
          <a:p>
            <a:r>
              <a:rPr lang="hu-HU" b="1" dirty="0" smtClean="0">
                <a:latin typeface="+mj-lt"/>
              </a:rPr>
              <a:t>Ebéd 12:00-12:40 </a:t>
            </a:r>
          </a:p>
          <a:p>
            <a:r>
              <a:rPr lang="hu-HU" b="1" dirty="0" smtClean="0">
                <a:latin typeface="+mj-lt"/>
              </a:rPr>
              <a:t>Ebéd után mese, játék, szabadidős tevékenységek</a:t>
            </a:r>
          </a:p>
          <a:p>
            <a:r>
              <a:rPr lang="hu-HU" b="1" dirty="0" smtClean="0">
                <a:latin typeface="+mj-lt"/>
              </a:rPr>
              <a:t>14:00-14:45 játék a szabadban</a:t>
            </a:r>
          </a:p>
          <a:p>
            <a:r>
              <a:rPr lang="hu-HU" b="1" dirty="0" smtClean="0">
                <a:latin typeface="+mj-lt"/>
              </a:rPr>
              <a:t>14:45-15:00 uzsonna</a:t>
            </a:r>
          </a:p>
          <a:p>
            <a:r>
              <a:rPr lang="hu-HU" b="1" dirty="0" smtClean="0">
                <a:latin typeface="+mj-lt"/>
              </a:rPr>
              <a:t>15:00-16:00 önálló tanulás</a:t>
            </a:r>
          </a:p>
          <a:p>
            <a:r>
              <a:rPr lang="hu-HU" b="1" dirty="0" smtClean="0">
                <a:solidFill>
                  <a:srgbClr val="FF0000"/>
                </a:solidFill>
                <a:latin typeface="+mj-lt"/>
              </a:rPr>
              <a:t>Hazamenetel: 13:00, 14:00, 15:00, 16:00</a:t>
            </a:r>
          </a:p>
          <a:p>
            <a:r>
              <a:rPr lang="hu-HU" b="1" dirty="0" smtClean="0">
                <a:solidFill>
                  <a:srgbClr val="FF0000"/>
                </a:solidFill>
                <a:latin typeface="+mj-lt"/>
              </a:rPr>
              <a:t>16:00-17.00 összevont ügyelet, évfolyamonként</a:t>
            </a:r>
            <a:r>
              <a:rPr lang="hu-HU" b="1" dirty="0" smtClean="0">
                <a:latin typeface="+mj-lt"/>
              </a:rPr>
              <a:t>, pénteken már 15 órától (Ez idő alatt bármikor jöhetnek a gyerekekért.)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3060</TotalTime>
  <Words>534</Words>
  <Application>Microsoft Office PowerPoint</Application>
  <PresentationFormat>Diavetítés a képernyőre (4:3 oldalarány)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MingLiU_HKSCS-ExtB</vt:lpstr>
      <vt:lpstr>Arial</vt:lpstr>
      <vt:lpstr>Calibri</vt:lpstr>
      <vt:lpstr>Minion Pro</vt:lpstr>
      <vt:lpstr>Wingdings</vt:lpstr>
      <vt:lpstr>Office-téma</vt:lpstr>
      <vt:lpstr>Tájékoztató a felvett elsősök szüleinek</vt:lpstr>
      <vt:lpstr>A sikeres iskolakezdés kulcsa </vt:lpstr>
      <vt:lpstr>PowerPoint-bemutató</vt:lpstr>
      <vt:lpstr>Biztonság, bizalom</vt:lpstr>
      <vt:lpstr>A sikeres iskolakezdés, a sikeres beilleszkedés kulcsai</vt:lpstr>
      <vt:lpstr>Tehát: nem lesz baj, ha a kisgyermek…</vt:lpstr>
      <vt:lpstr>Tehát: nem lesz baj, ha a kisgyermek…</vt:lpstr>
      <vt:lpstr>Tehát: nem lesz baj, ha a gyermek…</vt:lpstr>
      <vt:lpstr>Napi időbeosztásunk </vt:lpstr>
      <vt:lpstr>Feladatok, teendők, időpontok</vt:lpstr>
      <vt:lpstr>Feladatok, teendők, időpontok</vt:lpstr>
      <vt:lpstr>Feladatok, teendők, időpontok</vt:lpstr>
      <vt:lpstr>Első osztályaink</vt:lpstr>
      <vt:lpstr>A örömteli iskolakezdést kívánunk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User1</dc:creator>
  <cp:lastModifiedBy>Csábi Ágnes</cp:lastModifiedBy>
  <cp:revision>269</cp:revision>
  <dcterms:created xsi:type="dcterms:W3CDTF">2016-06-24T13:07:25Z</dcterms:created>
  <dcterms:modified xsi:type="dcterms:W3CDTF">2025-06-03T14:13:36Z</dcterms:modified>
</cp:coreProperties>
</file>